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olo e sottotitolo">
    <p:bg>
      <p:bgPr>
        <a:solidFill>
          <a:srgbClr val="222222"/>
        </a:solidFill>
      </p:bgPr>
    </p:bg>
    <p:spTree>
      <p:nvGrpSpPr>
        <p:cNvPr id="1" name=""/>
        <p:cNvGrpSpPr/>
        <p:nvPr/>
      </p:nvGrpSpPr>
      <p:grpSpPr>
        <a:xfrm>
          <a:off x="0" y="0"/>
          <a:ext cx="0" cy="0"/>
          <a:chOff x="0" y="0"/>
          <a:chExt cx="0" cy="0"/>
        </a:xfrm>
      </p:grpSpPr>
      <p:sp>
        <p:nvSpPr>
          <p:cNvPr id="12" name="Shape 12"/>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Shape 13"/>
          <p:cNvSpPr/>
          <p:nvPr>
            <p:ph type="title"/>
          </p:nvPr>
        </p:nvSpPr>
        <p:spPr>
          <a:xfrm>
            <a:off x="406400" y="6426200"/>
            <a:ext cx="12192000" cy="2705100"/>
          </a:xfrm>
          <a:prstGeom prst="rect">
            <a:avLst/>
          </a:prstGeom>
        </p:spPr>
        <p:txBody>
          <a:bodyPr/>
          <a:lstStyle>
            <a:lvl1pPr>
              <a:spcBef>
                <a:spcPts val="0"/>
              </a:spcBef>
              <a:defRPr sz="17000"/>
            </a:lvl1pPr>
          </a:lstStyle>
          <a:p>
            <a:pPr/>
            <a:r>
              <a:t>Titolo Testo</a:t>
            </a:r>
          </a:p>
        </p:txBody>
      </p:sp>
      <p:sp>
        <p:nvSpPr>
          <p:cNvPr id="14" name="Shape 14"/>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5" name="Shape 1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unti elenco">
    <p:bg>
      <p:bgPr>
        <a:solidFill>
          <a:srgbClr val="222222"/>
        </a:solidFill>
      </p:bgPr>
    </p:bg>
    <p:spTree>
      <p:nvGrpSpPr>
        <p:cNvPr id="1" name=""/>
        <p:cNvGrpSpPr/>
        <p:nvPr/>
      </p:nvGrpSpPr>
      <p:grpSpPr>
        <a:xfrm>
          <a:off x="0" y="0"/>
          <a:ext cx="0" cy="0"/>
          <a:chOff x="0" y="0"/>
          <a:chExt cx="0" cy="0"/>
        </a:xfrm>
      </p:grpSpPr>
      <p:sp>
        <p:nvSpPr>
          <p:cNvPr id="102" name="Shape 10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Testo</a:t>
            </a:r>
          </a:p>
        </p:txBody>
      </p:sp>
      <p:sp>
        <p:nvSpPr>
          <p:cNvPr id="103" name="Shape 10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Corpo livello uno</a:t>
            </a:r>
          </a:p>
          <a:p>
            <a:pPr lvl="1"/>
            <a:r>
              <a:t>Corpo livello due</a:t>
            </a:r>
          </a:p>
          <a:p>
            <a:pPr lvl="2"/>
            <a:r>
              <a:t>Corpo livello tre</a:t>
            </a:r>
          </a:p>
          <a:p>
            <a:pPr lvl="3"/>
            <a:r>
              <a:t>Corpo livello quattro</a:t>
            </a:r>
          </a:p>
          <a:p>
            <a:pPr lvl="4"/>
            <a:r>
              <a:t>Corpo livello cinque</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Foto - 3 per pagina">
    <p:bg>
      <p:bgPr>
        <a:solidFill>
          <a:srgbClr val="222222"/>
        </a:solidFill>
      </p:bgPr>
    </p:bg>
    <p:spTree>
      <p:nvGrpSpPr>
        <p:cNvPr id="1" name=""/>
        <p:cNvGrpSpPr/>
        <p:nvPr/>
      </p:nvGrpSpPr>
      <p:grpSpPr>
        <a:xfrm>
          <a:off x="0" y="0"/>
          <a:ext cx="0" cy="0"/>
          <a:chOff x="0" y="0"/>
          <a:chExt cx="0" cy="0"/>
        </a:xfrm>
      </p:grpSpPr>
      <p:sp>
        <p:nvSpPr>
          <p:cNvPr id="111" name="Shape 111"/>
          <p:cNvSpPr/>
          <p:nvPr>
            <p:ph type="pic" sz="half" idx="13"/>
          </p:nvPr>
        </p:nvSpPr>
        <p:spPr>
          <a:xfrm>
            <a:off x="6503154" y="0"/>
            <a:ext cx="6502401" cy="4864100"/>
          </a:xfrm>
          <a:prstGeom prst="rect">
            <a:avLst/>
          </a:prstGeom>
        </p:spPr>
        <p:txBody>
          <a:bodyPr lIns="91439" tIns="45719" rIns="91439" bIns="45719">
            <a:noAutofit/>
          </a:bodyPr>
          <a:lstStyle/>
          <a:p>
            <a:pPr/>
          </a:p>
        </p:txBody>
      </p:sp>
      <p:sp>
        <p:nvSpPr>
          <p:cNvPr id="112" name="Shape 112"/>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Shape 113"/>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Shape 1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Citazione">
    <p:bg>
      <p:bgPr>
        <a:solidFill>
          <a:srgbClr val="222222"/>
        </a:solidFill>
      </p:bgPr>
    </p:bg>
    <p:spTree>
      <p:nvGrpSpPr>
        <p:cNvPr id="1" name=""/>
        <p:cNvGrpSpPr/>
        <p:nvPr/>
      </p:nvGrpSpPr>
      <p:grpSpPr>
        <a:xfrm>
          <a:off x="0" y="0"/>
          <a:ext cx="0" cy="0"/>
          <a:chOff x="0" y="0"/>
          <a:chExt cx="0" cy="0"/>
        </a:xfrm>
      </p:grpSpPr>
      <p:sp>
        <p:nvSpPr>
          <p:cNvPr id="121" name="Shape 121"/>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Shape 122"/>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Inserisci qui una citazione.</a:t>
            </a:r>
          </a:p>
        </p:txBody>
      </p:sp>
      <p:sp>
        <p:nvSpPr>
          <p:cNvPr id="123" name="Shape 123"/>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Giovanni Mela</a:t>
            </a:r>
          </a:p>
        </p:txBody>
      </p:sp>
      <p:sp>
        <p:nvSpPr>
          <p:cNvPr id="124" name="Shape 124"/>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Testo</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Citazione alt">
    <p:bg>
      <p:bgPr>
        <a:solidFill>
          <a:schemeClr val="accent1"/>
        </a:solidFill>
      </p:bgPr>
    </p:bg>
    <p:spTree>
      <p:nvGrpSpPr>
        <p:cNvPr id="1" name=""/>
        <p:cNvGrpSpPr/>
        <p:nvPr/>
      </p:nvGrpSpPr>
      <p:grpSpPr>
        <a:xfrm>
          <a:off x="0" y="0"/>
          <a:ext cx="0" cy="0"/>
          <a:chOff x="0" y="0"/>
          <a:chExt cx="0" cy="0"/>
        </a:xfrm>
      </p:grpSpPr>
      <p:sp>
        <p:nvSpPr>
          <p:cNvPr id="132" name="Shape 132"/>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Inserisci qui una citazione.</a:t>
            </a:r>
          </a:p>
        </p:txBody>
      </p:sp>
      <p:sp>
        <p:nvSpPr>
          <p:cNvPr id="133" name="Shape 133"/>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Shape 134"/>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Giovanni Mela</a:t>
            </a: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Foto">
    <p:bg>
      <p:bgPr>
        <a:solidFill>
          <a:srgbClr val="222222"/>
        </a:solidFill>
      </p:bgPr>
    </p:bg>
    <p:spTree>
      <p:nvGrpSpPr>
        <p:cNvPr id="1" name=""/>
        <p:cNvGrpSpPr/>
        <p:nvPr/>
      </p:nvGrpSpPr>
      <p:grpSpPr>
        <a:xfrm>
          <a:off x="0" y="0"/>
          <a:ext cx="0" cy="0"/>
          <a:chOff x="0" y="0"/>
          <a:chExt cx="0" cy="0"/>
        </a:xfrm>
      </p:grpSpPr>
      <p:sp>
        <p:nvSpPr>
          <p:cNvPr id="142" name="Shape 142"/>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Vuoto">
    <p:bg>
      <p:bgPr>
        <a:solidFill>
          <a:srgbClr val="222222"/>
        </a:solidFill>
      </p:bgPr>
    </p:bg>
    <p:spTree>
      <p:nvGrpSpPr>
        <p:cNvPr id="1" name=""/>
        <p:cNvGrpSpPr/>
        <p:nvPr/>
      </p:nvGrpSpPr>
      <p:grpSpPr>
        <a:xfrm>
          <a:off x="0" y="0"/>
          <a:ext cx="0" cy="0"/>
          <a:chOff x="0" y="0"/>
          <a:chExt cx="0" cy="0"/>
        </a:xfrm>
      </p:grpSpPr>
      <p:sp>
        <p:nvSpPr>
          <p:cNvPr id="150" name="Shape 1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Vuoto alternativo">
    <p:spTree>
      <p:nvGrpSpPr>
        <p:cNvPr id="1" name=""/>
        <p:cNvGrpSpPr/>
        <p:nvPr/>
      </p:nvGrpSpPr>
      <p:grpSpPr>
        <a:xfrm>
          <a:off x="0" y="0"/>
          <a:ext cx="0" cy="0"/>
          <a:chOff x="0" y="0"/>
          <a:chExt cx="0" cy="0"/>
        </a:xfrm>
      </p:grpSpPr>
      <p:sp>
        <p:nvSpPr>
          <p:cNvPr id="157" name="Shape 1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Foto - Orizzontale">
    <p:bg>
      <p:bgPr>
        <a:solidFill>
          <a:srgbClr val="222222"/>
        </a:solidFill>
      </p:bgPr>
    </p:bg>
    <p:spTree>
      <p:nvGrpSpPr>
        <p:cNvPr id="1" name=""/>
        <p:cNvGrpSpPr/>
        <p:nvPr/>
      </p:nvGrpSpPr>
      <p:grpSpPr>
        <a:xfrm>
          <a:off x="0" y="0"/>
          <a:ext cx="0" cy="0"/>
          <a:chOff x="0" y="0"/>
          <a:chExt cx="0" cy="0"/>
        </a:xfrm>
      </p:grpSpPr>
      <p:sp>
        <p:nvSpPr>
          <p:cNvPr id="22" name="Shape 22"/>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Shape 23"/>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406400" y="6426200"/>
            <a:ext cx="12192000" cy="2705100"/>
          </a:xfrm>
          <a:prstGeom prst="rect">
            <a:avLst/>
          </a:prstGeom>
        </p:spPr>
        <p:txBody>
          <a:bodyPr/>
          <a:lstStyle>
            <a:lvl1pPr>
              <a:spcBef>
                <a:spcPts val="0"/>
              </a:spcBef>
              <a:defRPr sz="17000"/>
            </a:lvl1pPr>
          </a:lstStyle>
          <a:p>
            <a:pPr/>
            <a:r>
              <a:t>Titolo Testo</a:t>
            </a:r>
          </a:p>
        </p:txBody>
      </p:sp>
      <p:sp>
        <p:nvSpPr>
          <p:cNvPr id="25" name="Shape 2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6" name="Shape 26"/>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olo e sottotitolo alt">
    <p:spTree>
      <p:nvGrpSpPr>
        <p:cNvPr id="1" name=""/>
        <p:cNvGrpSpPr/>
        <p:nvPr/>
      </p:nvGrpSpPr>
      <p:grpSpPr>
        <a:xfrm>
          <a:off x="0" y="0"/>
          <a:ext cx="0" cy="0"/>
          <a:chOff x="0" y="0"/>
          <a:chExt cx="0" cy="0"/>
        </a:xfrm>
      </p:grpSpPr>
      <p:sp>
        <p:nvSpPr>
          <p:cNvPr id="33" name="Shape 33"/>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Shape 34"/>
          <p:cNvSpPr/>
          <p:nvPr>
            <p:ph type="title"/>
          </p:nvPr>
        </p:nvSpPr>
        <p:spPr>
          <a:xfrm>
            <a:off x="406400" y="6426200"/>
            <a:ext cx="12192000" cy="2705100"/>
          </a:xfrm>
          <a:prstGeom prst="rect">
            <a:avLst/>
          </a:prstGeom>
        </p:spPr>
        <p:txBody>
          <a:bodyPr/>
          <a:lstStyle>
            <a:lvl1pPr>
              <a:spcBef>
                <a:spcPts val="0"/>
              </a:spcBef>
              <a:defRPr sz="17000"/>
            </a:lvl1pPr>
          </a:lstStyle>
          <a:p>
            <a:pPr/>
            <a:r>
              <a:t>Titolo Testo</a:t>
            </a:r>
          </a:p>
        </p:txBody>
      </p:sp>
      <p:sp>
        <p:nvSpPr>
          <p:cNvPr id="35" name="Shape 3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6" name="Shape 36"/>
          <p:cNvSpPr/>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olo - Centrato">
    <p:bg>
      <p:bgPr>
        <a:solidFill>
          <a:srgbClr val="222222"/>
        </a:solidFill>
      </p:bgPr>
    </p:bg>
    <p:spTree>
      <p:nvGrpSpPr>
        <p:cNvPr id="1" name=""/>
        <p:cNvGrpSpPr/>
        <p:nvPr/>
      </p:nvGrpSpPr>
      <p:grpSpPr>
        <a:xfrm>
          <a:off x="0" y="0"/>
          <a:ext cx="0" cy="0"/>
          <a:chOff x="0" y="0"/>
          <a:chExt cx="0" cy="0"/>
        </a:xfrm>
      </p:grpSpPr>
      <p:sp>
        <p:nvSpPr>
          <p:cNvPr id="43" name="Shape 43"/>
          <p:cNvSpPr/>
          <p:nvPr>
            <p:ph type="title"/>
          </p:nvPr>
        </p:nvSpPr>
        <p:spPr>
          <a:xfrm>
            <a:off x="406400" y="4038600"/>
            <a:ext cx="12192000" cy="4521200"/>
          </a:xfrm>
          <a:prstGeom prst="rect">
            <a:avLst/>
          </a:prstGeom>
        </p:spPr>
        <p:txBody>
          <a:bodyPr/>
          <a:lstStyle>
            <a:lvl1pPr>
              <a:spcBef>
                <a:spcPts val="0"/>
              </a:spcBef>
              <a:defRPr sz="17000"/>
            </a:lvl1pPr>
          </a:lstStyle>
          <a:p>
            <a:pPr/>
            <a:r>
              <a:t>Titolo Testo</a:t>
            </a:r>
          </a:p>
        </p:txBody>
      </p:sp>
      <p:sp>
        <p:nvSpPr>
          <p:cNvPr id="44" name="Shape 44"/>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Foto - Verticale">
    <p:bg>
      <p:bgPr>
        <a:solidFill>
          <a:srgbClr val="222222"/>
        </a:solidFill>
      </p:bgPr>
    </p:bg>
    <p:spTree>
      <p:nvGrpSpPr>
        <p:cNvPr id="1" name=""/>
        <p:cNvGrpSpPr/>
        <p:nvPr/>
      </p:nvGrpSpPr>
      <p:grpSpPr>
        <a:xfrm>
          <a:off x="0" y="0"/>
          <a:ext cx="0" cy="0"/>
          <a:chOff x="0" y="0"/>
          <a:chExt cx="0" cy="0"/>
        </a:xfrm>
      </p:grpSpPr>
      <p:sp>
        <p:nvSpPr>
          <p:cNvPr id="51" name="Shape 51"/>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Shape 52"/>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Shape 53"/>
          <p:cNvSpPr/>
          <p:nvPr>
            <p:ph type="title"/>
          </p:nvPr>
        </p:nvSpPr>
        <p:spPr>
          <a:xfrm>
            <a:off x="5892800" y="6426200"/>
            <a:ext cx="6705600" cy="2705100"/>
          </a:xfrm>
          <a:prstGeom prst="rect">
            <a:avLst/>
          </a:prstGeom>
        </p:spPr>
        <p:txBody>
          <a:bodyPr/>
          <a:lstStyle>
            <a:lvl1pPr>
              <a:spcBef>
                <a:spcPts val="0"/>
              </a:spcBef>
              <a:defRPr sz="17000"/>
            </a:lvl1pPr>
          </a:lstStyle>
          <a:p>
            <a:pPr/>
            <a:r>
              <a:t>Titolo Testo</a:t>
            </a:r>
          </a:p>
        </p:txBody>
      </p:sp>
      <p:sp>
        <p:nvSpPr>
          <p:cNvPr id="54" name="Shape 54"/>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55" name="Shape 5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62" name="Shape 6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Testo</a:t>
            </a:r>
          </a:p>
        </p:txBody>
      </p:sp>
      <p:sp>
        <p:nvSpPr>
          <p:cNvPr id="63" name="Shape 63"/>
          <p:cNvSpPr/>
          <p:nvPr>
            <p:ph type="title"/>
          </p:nvPr>
        </p:nvSpPr>
        <p:spPr>
          <a:prstGeom prst="rect">
            <a:avLst/>
          </a:prstGeom>
        </p:spPr>
        <p:txBody>
          <a:bodyPr/>
          <a:lstStyle/>
          <a:p>
            <a:pPr/>
            <a:r>
              <a:t>Titolo Testo</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bg>
      <p:bgPr>
        <a:solidFill>
          <a:srgbClr val="222222"/>
        </a:solidFill>
      </p:bgPr>
    </p:bg>
    <p:spTree>
      <p:nvGrpSpPr>
        <p:cNvPr id="1" name=""/>
        <p:cNvGrpSpPr/>
        <p:nvPr/>
      </p:nvGrpSpPr>
      <p:grpSpPr>
        <a:xfrm>
          <a:off x="0" y="0"/>
          <a:ext cx="0" cy="0"/>
          <a:chOff x="0" y="0"/>
          <a:chExt cx="0" cy="0"/>
        </a:xfrm>
      </p:grpSpPr>
      <p:sp>
        <p:nvSpPr>
          <p:cNvPr id="71" name="Shape 7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Testo</a:t>
            </a:r>
          </a:p>
        </p:txBody>
      </p:sp>
      <p:sp>
        <p:nvSpPr>
          <p:cNvPr id="72" name="Shape 72"/>
          <p:cNvSpPr/>
          <p:nvPr>
            <p:ph type="title"/>
          </p:nvPr>
        </p:nvSpPr>
        <p:spPr>
          <a:prstGeom prst="rect">
            <a:avLst/>
          </a:prstGeom>
        </p:spPr>
        <p:txBody>
          <a:bodyPr/>
          <a:lstStyle/>
          <a:p>
            <a:pPr/>
            <a:r>
              <a:t>Titolo Testo</a:t>
            </a:r>
          </a:p>
        </p:txBody>
      </p:sp>
      <p:sp>
        <p:nvSpPr>
          <p:cNvPr id="73" name="Shape 7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Corpo livello uno</a:t>
            </a:r>
          </a:p>
          <a:p>
            <a:pPr lvl="1"/>
            <a:r>
              <a:t>Corpo livello due</a:t>
            </a:r>
          </a:p>
          <a:p>
            <a:pPr lvl="2"/>
            <a:r>
              <a:t>Corpo livello tre</a:t>
            </a:r>
          </a:p>
          <a:p>
            <a:pPr lvl="3"/>
            <a:r>
              <a:t>Corpo livello quattro</a:t>
            </a:r>
          </a:p>
          <a:p>
            <a:pPr lvl="4"/>
            <a:r>
              <a:t>Corpo livello cinque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alternativi">
    <p:spTree>
      <p:nvGrpSpPr>
        <p:cNvPr id="1" name=""/>
        <p:cNvGrpSpPr/>
        <p:nvPr/>
      </p:nvGrpSpPr>
      <p:grpSpPr>
        <a:xfrm>
          <a:off x="0" y="0"/>
          <a:ext cx="0" cy="0"/>
          <a:chOff x="0" y="0"/>
          <a:chExt cx="0" cy="0"/>
        </a:xfrm>
      </p:grpSpPr>
      <p:sp>
        <p:nvSpPr>
          <p:cNvPr id="81" name="Shape 8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Testo</a:t>
            </a:r>
          </a:p>
        </p:txBody>
      </p:sp>
      <p:sp>
        <p:nvSpPr>
          <p:cNvPr id="82" name="Shape 82"/>
          <p:cNvSpPr/>
          <p:nvPr>
            <p:ph type="title"/>
          </p:nvPr>
        </p:nvSpPr>
        <p:spPr>
          <a:prstGeom prst="rect">
            <a:avLst/>
          </a:prstGeom>
        </p:spPr>
        <p:txBody>
          <a:bodyPr/>
          <a:lstStyle/>
          <a:p>
            <a:pPr/>
            <a:r>
              <a:t>Titolo Testo</a:t>
            </a:r>
          </a:p>
        </p:txBody>
      </p:sp>
      <p:sp>
        <p:nvSpPr>
          <p:cNvPr id="83" name="Shape 8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Corpo livello uno</a:t>
            </a:r>
          </a:p>
          <a:p>
            <a:pPr lvl="1"/>
            <a:r>
              <a:t>Corpo livello due</a:t>
            </a:r>
          </a:p>
          <a:p>
            <a:pPr lvl="2"/>
            <a:r>
              <a:t>Corpo livello tre</a:t>
            </a:r>
          </a:p>
          <a:p>
            <a:pPr lvl="3"/>
            <a:r>
              <a:t>Corpo livello quattro</a:t>
            </a:r>
          </a:p>
          <a:p>
            <a:pPr lvl="4"/>
            <a:r>
              <a:t>Corpo livello cinque</a:t>
            </a:r>
          </a:p>
        </p:txBody>
      </p:sp>
      <p:sp>
        <p:nvSpPr>
          <p:cNvPr id="84" name="Shape 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bg>
      <p:bgPr>
        <a:solidFill>
          <a:srgbClr val="222222"/>
        </a:solidFill>
      </p:bgPr>
    </p:bg>
    <p:spTree>
      <p:nvGrpSpPr>
        <p:cNvPr id="1" name=""/>
        <p:cNvGrpSpPr/>
        <p:nvPr/>
      </p:nvGrpSpPr>
      <p:grpSpPr>
        <a:xfrm>
          <a:off x="0" y="0"/>
          <a:ext cx="0" cy="0"/>
          <a:chOff x="0" y="0"/>
          <a:chExt cx="0" cy="0"/>
        </a:xfrm>
      </p:grpSpPr>
      <p:sp>
        <p:nvSpPr>
          <p:cNvPr id="91" name="Shape 9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Testo</a:t>
            </a:r>
          </a:p>
        </p:txBody>
      </p:sp>
      <p:sp>
        <p:nvSpPr>
          <p:cNvPr id="92" name="Shape 92"/>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Shape 93"/>
          <p:cNvSpPr/>
          <p:nvPr>
            <p:ph type="title"/>
          </p:nvPr>
        </p:nvSpPr>
        <p:spPr>
          <a:xfrm>
            <a:off x="406400" y="1536700"/>
            <a:ext cx="6299200" cy="723900"/>
          </a:xfrm>
          <a:prstGeom prst="rect">
            <a:avLst/>
          </a:prstGeom>
        </p:spPr>
        <p:txBody>
          <a:bodyPr/>
          <a:lstStyle/>
          <a:p>
            <a:pPr/>
            <a:r>
              <a:t>Titolo Testo</a:t>
            </a:r>
          </a:p>
        </p:txBody>
      </p:sp>
      <p:sp>
        <p:nvSpPr>
          <p:cNvPr id="94" name="Shape 94"/>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Shape 3"/>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Titolo Testo</a:t>
            </a:r>
          </a:p>
        </p:txBody>
      </p:sp>
      <p:sp>
        <p:nvSpPr>
          <p:cNvPr id="4" name="Shape 4"/>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5" name="Shape 5"/>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hyperlink" Target="https://www.youtube.com/watch?v=IY7EsTnUSxY" TargetMode="Externa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108176231_2889x1907_2_gradiation.jpeg"/>
          <p:cNvPicPr>
            <a:picLocks noChangeAspect="1"/>
          </p:cNvPicPr>
          <p:nvPr>
            <p:ph type="pic" idx="13"/>
          </p:nvPr>
        </p:nvPicPr>
        <p:blipFill>
          <a:blip r:embed="rId2">
            <a:extLst/>
          </a:blip>
          <a:srcRect l="6172" t="129" r="6044" b="129"/>
          <a:stretch>
            <a:fillRect/>
          </a:stretch>
        </p:blipFill>
        <p:spPr>
          <a:prstGeom prst="rect">
            <a:avLst/>
          </a:prstGeom>
        </p:spPr>
      </p:pic>
      <p:sp>
        <p:nvSpPr>
          <p:cNvPr id="167" name="Shape 167"/>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168" name="Shape 168"/>
          <p:cNvSpPr/>
          <p:nvPr>
            <p:ph type="title"/>
          </p:nvPr>
        </p:nvSpPr>
        <p:spPr>
          <a:prstGeom prst="rect">
            <a:avLst/>
          </a:prstGeom>
        </p:spPr>
        <p:txBody>
          <a:bodyPr/>
          <a:lstStyle>
            <a:lvl1pPr defTabSz="344677">
              <a:defRPr sz="10030"/>
            </a:lvl1pPr>
          </a:lstStyle>
          <a:p>
            <a:pPr/>
            <a:r>
              <a:t>il pensiero computazionale nel curriculum</a:t>
            </a:r>
          </a:p>
        </p:txBody>
      </p:sp>
      <p:sp>
        <p:nvSpPr>
          <p:cNvPr id="169" name="Shape 169"/>
          <p:cNvSpPr/>
          <p:nvPr>
            <p:ph type="body" sz="quarter" idx="1"/>
          </p:nvPr>
        </p:nvSpPr>
        <p:spPr>
          <a:prstGeom prst="rect">
            <a:avLst/>
          </a:prstGeom>
        </p:spPr>
        <p:txBody>
          <a:bodyPr/>
          <a:lstStyle/>
          <a:p>
            <a:pPr/>
            <a:r>
              <a:t>Augusto Chioccariello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body" idx="13"/>
          </p:nvPr>
        </p:nvSpPr>
        <p:spPr>
          <a:xfrm>
            <a:off x="421681" y="160020"/>
            <a:ext cx="11176001" cy="741681"/>
          </a:xfrm>
          <a:prstGeom prst="rect">
            <a:avLst/>
          </a:prstGeom>
        </p:spPr>
        <p:txBody>
          <a:bodyPr/>
          <a:lstStyle/>
          <a:p>
            <a:pPr/>
            <a:r>
              <a:t>Indicazioni nazionali per il curricolo della scuola dell’infanzia e del primo ciclo d’istruzione</a:t>
            </a:r>
          </a:p>
        </p:txBody>
      </p:sp>
      <p:sp>
        <p:nvSpPr>
          <p:cNvPr id="224" name="Shape 224"/>
          <p:cNvSpPr/>
          <p:nvPr>
            <p:ph type="title"/>
          </p:nvPr>
        </p:nvSpPr>
        <p:spPr>
          <a:prstGeom prst="rect">
            <a:avLst/>
          </a:prstGeom>
        </p:spPr>
        <p:txBody>
          <a:bodyPr/>
          <a:lstStyle>
            <a:lvl1pPr defTabSz="467359">
              <a:spcBef>
                <a:spcPts val="2200"/>
              </a:spcBef>
              <a:defRPr sz="4800"/>
            </a:lvl1pPr>
          </a:lstStyle>
          <a:p>
            <a:pPr/>
            <a:r>
              <a:t>sapere da insegnare</a:t>
            </a:r>
          </a:p>
        </p:txBody>
      </p:sp>
      <p:sp>
        <p:nvSpPr>
          <p:cNvPr id="225" name="Shape 225"/>
          <p:cNvSpPr/>
          <p:nvPr>
            <p:ph type="body" idx="1"/>
          </p:nvPr>
        </p:nvSpPr>
        <p:spPr>
          <a:prstGeom prst="rect">
            <a:avLst/>
          </a:prstGeom>
        </p:spPr>
        <p:txBody>
          <a:bodyPr/>
          <a:lstStyle/>
          <a:p>
            <a:pPr marL="382270" indent="-382270" defTabSz="502412">
              <a:spcBef>
                <a:spcPts val="2400"/>
              </a:spcBef>
              <a:defRPr sz="2924"/>
            </a:pPr>
            <a:r>
              <a:t>Il sistema scolastico italiano assume come orizzonte di riferimento verso cui tendere il quadro delle competenze-chiave per l’apprendimento permanente definite dal Parlamento europeo e dal Consiglio dell’Unione europea (2006).</a:t>
            </a:r>
          </a:p>
          <a:p>
            <a:pPr marL="382270" indent="-382270" defTabSz="502412">
              <a:spcBef>
                <a:spcPts val="2400"/>
              </a:spcBef>
              <a:defRPr sz="2924"/>
            </a:pPr>
            <a:r>
              <a:t>La </a:t>
            </a:r>
            <a:r>
              <a:rPr>
                <a:latin typeface="Avenir Next Demi Bold"/>
                <a:ea typeface="Avenir Next Demi Bold"/>
                <a:cs typeface="Avenir Next Demi Bold"/>
                <a:sym typeface="Avenir Next Demi Bold"/>
              </a:rPr>
              <a:t>competenza digitale</a:t>
            </a:r>
            <a:r>
              <a:t> consiste nel saper utilizzare con dimestichezza e spirito critico le tecnologie della società dell’informazione per il lavoro, il tempo libero e la comunicazione. Essa implica abilità di base nelle tecnologie dell’informazione e della comunicazione (TIC): l’uso del computer per reperire, valutare, conservare, produrre, presentare e scambiare informazioni nonché per comunicare e partecipare a reti collaborative tramite Internet.</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body" idx="13"/>
          </p:nvPr>
        </p:nvSpPr>
        <p:spPr>
          <a:prstGeom prst="rect">
            <a:avLst/>
          </a:prstGeom>
        </p:spPr>
        <p:txBody>
          <a:bodyPr/>
          <a:lstStyle/>
          <a:p>
            <a:pPr/>
            <a:r>
              <a:t>Testo</a:t>
            </a:r>
          </a:p>
        </p:txBody>
      </p:sp>
      <p:sp>
        <p:nvSpPr>
          <p:cNvPr id="228" name="Shape 228"/>
          <p:cNvSpPr/>
          <p:nvPr>
            <p:ph type="title"/>
          </p:nvPr>
        </p:nvSpPr>
        <p:spPr>
          <a:prstGeom prst="rect">
            <a:avLst/>
          </a:prstGeom>
        </p:spPr>
        <p:txBody>
          <a:bodyPr/>
          <a:lstStyle/>
          <a:p>
            <a:pPr defTabSz="467359">
              <a:spcBef>
                <a:spcPts val="2200"/>
              </a:spcBef>
              <a:defRPr sz="4800"/>
            </a:pPr>
          </a:p>
        </p:txBody>
      </p:sp>
      <p:sp>
        <p:nvSpPr>
          <p:cNvPr id="229" name="Shape 229"/>
          <p:cNvSpPr/>
          <p:nvPr>
            <p:ph type="body" idx="1"/>
          </p:nvPr>
        </p:nvSpPr>
        <p:spPr>
          <a:prstGeom prst="rect">
            <a:avLst/>
          </a:prstGeom>
        </p:spPr>
        <p:txBody>
          <a:bodyPr/>
          <a:lstStyle/>
          <a:p>
            <a:pPr/>
          </a:p>
        </p:txBody>
      </p:sp>
      <p:pic>
        <p:nvPicPr>
          <p:cNvPr id="230" name="Schermata 2016-02-23 alle 13.58.23.png"/>
          <p:cNvPicPr>
            <a:picLocks noChangeAspect="1"/>
          </p:cNvPicPr>
          <p:nvPr/>
        </p:nvPicPr>
        <p:blipFill>
          <a:blip r:embed="rId2">
            <a:extLst/>
          </a:blip>
          <a:stretch>
            <a:fillRect/>
          </a:stretch>
        </p:blipFill>
        <p:spPr>
          <a:xfrm>
            <a:off x="0" y="530974"/>
            <a:ext cx="13004800" cy="8691651"/>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body" idx="13"/>
          </p:nvPr>
        </p:nvSpPr>
        <p:spPr>
          <a:prstGeom prst="rect">
            <a:avLst/>
          </a:prstGeom>
        </p:spPr>
        <p:txBody>
          <a:bodyPr/>
          <a:lstStyle/>
          <a:p>
            <a:pPr/>
            <a:r>
              <a:t>computahional thinking</a:t>
            </a:r>
          </a:p>
        </p:txBody>
      </p:sp>
      <p:sp>
        <p:nvSpPr>
          <p:cNvPr id="233" name="Shape 233"/>
          <p:cNvSpPr/>
          <p:nvPr>
            <p:ph type="title"/>
          </p:nvPr>
        </p:nvSpPr>
        <p:spPr>
          <a:prstGeom prst="rect">
            <a:avLst/>
          </a:prstGeom>
        </p:spPr>
        <p:txBody>
          <a:bodyPr/>
          <a:lstStyle>
            <a:lvl1pPr defTabSz="467359">
              <a:spcBef>
                <a:spcPts val="2200"/>
              </a:spcBef>
              <a:defRPr sz="4800"/>
            </a:lvl1pPr>
          </a:lstStyle>
          <a:p>
            <a:pPr/>
            <a:r>
              <a:t>Pensiero computazionale</a:t>
            </a:r>
          </a:p>
        </p:txBody>
      </p:sp>
      <p:sp>
        <p:nvSpPr>
          <p:cNvPr id="234" name="Shape 234"/>
          <p:cNvSpPr/>
          <p:nvPr>
            <p:ph type="body" idx="1"/>
          </p:nvPr>
        </p:nvSpPr>
        <p:spPr>
          <a:prstGeom prst="rect">
            <a:avLst/>
          </a:prstGeom>
        </p:spPr>
        <p:txBody>
          <a:bodyPr/>
          <a:lstStyle/>
          <a:p>
            <a:pPr/>
            <a:r>
              <a:t>Dal primo articolo della Wing, nel 2006, il pensiero computazionale è al centro del dibattito sulla ricerca in didattica dell’informatica.</a:t>
            </a:r>
          </a:p>
          <a:p>
            <a:pPr/>
            <a:r>
              <a:t>Il pensiero computazionale si è anche imposto come parola chiave in riforme dei curricula in Inghilterra, Francia, Finlandia, Polonia, Australia, USA</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body" idx="13"/>
          </p:nvPr>
        </p:nvSpPr>
        <p:spPr>
          <a:prstGeom prst="rect">
            <a:avLst/>
          </a:prstGeom>
        </p:spPr>
        <p:txBody>
          <a:bodyPr/>
          <a:lstStyle/>
          <a:p>
            <a:pPr/>
            <a:r>
              <a:t>USA</a:t>
            </a:r>
          </a:p>
        </p:txBody>
      </p:sp>
      <p:sp>
        <p:nvSpPr>
          <p:cNvPr id="237" name="Shape 237"/>
          <p:cNvSpPr/>
          <p:nvPr>
            <p:ph type="title"/>
          </p:nvPr>
        </p:nvSpPr>
        <p:spPr>
          <a:prstGeom prst="rect">
            <a:avLst/>
          </a:prstGeom>
        </p:spPr>
        <p:txBody>
          <a:bodyPr/>
          <a:lstStyle>
            <a:lvl1pPr defTabSz="467359">
              <a:spcBef>
                <a:spcPts val="2200"/>
              </a:spcBef>
              <a:defRPr sz="4800"/>
            </a:lvl1pPr>
          </a:lstStyle>
          <a:p>
            <a:pPr/>
            <a:r>
              <a:t>Computational thinking e curriculum</a:t>
            </a:r>
          </a:p>
        </p:txBody>
      </p:sp>
      <p:sp>
        <p:nvSpPr>
          <p:cNvPr id="238" name="Shape 238"/>
          <p:cNvSpPr/>
          <p:nvPr>
            <p:ph type="body" idx="1"/>
          </p:nvPr>
        </p:nvSpPr>
        <p:spPr>
          <a:xfrm>
            <a:off x="406400" y="2882900"/>
            <a:ext cx="12192000" cy="6108700"/>
          </a:xfrm>
          <a:prstGeom prst="rect">
            <a:avLst/>
          </a:prstGeom>
        </p:spPr>
        <p:txBody>
          <a:bodyPr/>
          <a:lstStyle/>
          <a:p>
            <a:pPr/>
            <a:r>
              <a:t>J. Wing 2006 –</a:t>
            </a:r>
          </a:p>
          <a:p>
            <a:pPr/>
            <a:r>
              <a:t>CSEdWeek 2009 -</a:t>
            </a:r>
          </a:p>
          <a:p>
            <a:pPr/>
            <a:r>
              <a:t>Workshop on The Scope and Nature of Computational Thinking – 2009</a:t>
            </a:r>
          </a:p>
          <a:p>
            <a:pPr/>
            <a:r>
              <a:t>A framework for k-12 science education (draft) – 2012</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body" idx="13"/>
          </p:nvPr>
        </p:nvSpPr>
        <p:spPr>
          <a:prstGeom prst="rect">
            <a:avLst/>
          </a:prstGeom>
        </p:spPr>
        <p:txBody>
          <a:bodyPr/>
          <a:lstStyle/>
          <a:p>
            <a:pPr/>
            <a:r>
              <a:t>UK</a:t>
            </a:r>
          </a:p>
        </p:txBody>
      </p:sp>
      <p:sp>
        <p:nvSpPr>
          <p:cNvPr id="241" name="Shape 241"/>
          <p:cNvSpPr/>
          <p:nvPr>
            <p:ph type="title"/>
          </p:nvPr>
        </p:nvSpPr>
        <p:spPr>
          <a:prstGeom prst="rect">
            <a:avLst/>
          </a:prstGeom>
        </p:spPr>
        <p:txBody>
          <a:bodyPr/>
          <a:lstStyle>
            <a:lvl1pPr defTabSz="467359">
              <a:spcBef>
                <a:spcPts val="2200"/>
              </a:spcBef>
              <a:defRPr sz="4800"/>
            </a:lvl1pPr>
          </a:lstStyle>
          <a:p>
            <a:pPr/>
            <a:r>
              <a:t>computational thinking e curriculum</a:t>
            </a:r>
          </a:p>
        </p:txBody>
      </p:sp>
      <p:sp>
        <p:nvSpPr>
          <p:cNvPr id="242" name="Shape 242"/>
          <p:cNvSpPr/>
          <p:nvPr>
            <p:ph type="body" idx="1"/>
          </p:nvPr>
        </p:nvSpPr>
        <p:spPr>
          <a:prstGeom prst="rect">
            <a:avLst/>
          </a:prstGeom>
        </p:spPr>
        <p:txBody>
          <a:bodyPr/>
          <a:lstStyle/>
          <a:p>
            <a:pPr/>
            <a:r>
              <a:t>Next Gen report – 2011</a:t>
            </a:r>
          </a:p>
          <a:p>
            <a:pPr/>
            <a:r>
              <a:t>E. Schmidt - 2011</a:t>
            </a:r>
          </a:p>
          <a:p>
            <a:pPr/>
            <a:r>
              <a:t>Shut down or restart? – 2012</a:t>
            </a:r>
          </a:p>
          <a:p>
            <a:pPr/>
            <a:r>
              <a:t>M. Gove – 2012</a:t>
            </a:r>
          </a:p>
          <a:p>
            <a:pPr/>
            <a:r>
              <a:t>UK computing curriculum – 2013</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body" idx="13"/>
          </p:nvPr>
        </p:nvSpPr>
        <p:spPr>
          <a:prstGeom prst="rect">
            <a:avLst/>
          </a:prstGeom>
        </p:spPr>
        <p:txBody>
          <a:bodyPr/>
          <a:lstStyle/>
          <a:p>
            <a:pPr/>
            <a:r>
              <a:t>USA</a:t>
            </a:r>
          </a:p>
        </p:txBody>
      </p:sp>
      <p:sp>
        <p:nvSpPr>
          <p:cNvPr id="245" name="Shape 245"/>
          <p:cNvSpPr/>
          <p:nvPr>
            <p:ph type="title"/>
          </p:nvPr>
        </p:nvSpPr>
        <p:spPr>
          <a:prstGeom prst="rect">
            <a:avLst/>
          </a:prstGeom>
        </p:spPr>
        <p:txBody>
          <a:bodyPr/>
          <a:lstStyle>
            <a:lvl1pPr defTabSz="467359">
              <a:spcBef>
                <a:spcPts val="2200"/>
              </a:spcBef>
              <a:defRPr sz="4800"/>
            </a:lvl1pPr>
          </a:lstStyle>
          <a:p>
            <a:pPr/>
            <a:r>
              <a:t>computational thinking e curriculum</a:t>
            </a:r>
          </a:p>
        </p:txBody>
      </p:sp>
      <p:sp>
        <p:nvSpPr>
          <p:cNvPr id="246" name="Shape 246"/>
          <p:cNvSpPr/>
          <p:nvPr>
            <p:ph type="body" idx="1"/>
          </p:nvPr>
        </p:nvSpPr>
        <p:spPr>
          <a:prstGeom prst="rect">
            <a:avLst/>
          </a:prstGeom>
        </p:spPr>
        <p:txBody>
          <a:bodyPr/>
          <a:lstStyle/>
          <a:p>
            <a:pPr/>
            <a:r>
              <a:t>Hour of Code – 2013</a:t>
            </a:r>
          </a:p>
          <a:p>
            <a:pPr/>
            <a:r>
              <a:t>https://www.youtube.com/watch?v=nKIu9yen5nc</a:t>
            </a:r>
          </a:p>
          <a:p>
            <a:pPr/>
            <a:r>
              <a:t>CS incluso in STEM - 2015</a:t>
            </a:r>
          </a:p>
          <a:p>
            <a:pPr/>
            <a:r>
              <a:t>CS FOR ALL - 2016</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8" name="pasted-image.tiff"/>
          <p:cNvPicPr>
            <a:picLocks noChangeAspect="1"/>
          </p:cNvPicPr>
          <p:nvPr/>
        </p:nvPicPr>
        <p:blipFill>
          <a:blip r:embed="rId2">
            <a:extLst/>
          </a:blip>
          <a:stretch>
            <a:fillRect/>
          </a:stretch>
        </p:blipFill>
        <p:spPr>
          <a:xfrm>
            <a:off x="-355600" y="-175221"/>
            <a:ext cx="13716000" cy="10104121"/>
          </a:xfrm>
          <a:prstGeom prst="rect">
            <a:avLst/>
          </a:prstGeom>
          <a:ln w="12700">
            <a:miter lim="400000"/>
          </a:ln>
        </p:spPr>
      </p:pic>
      <p:sp>
        <p:nvSpPr>
          <p:cNvPr id="249" name="Shape 249"/>
          <p:cNvSpPr/>
          <p:nvPr/>
        </p:nvSpPr>
        <p:spPr>
          <a:xfrm rot="6747229">
            <a:off x="5677989" y="1408472"/>
            <a:ext cx="469061" cy="162545"/>
          </a:xfrm>
          <a:prstGeom prst="rightArrow">
            <a:avLst>
              <a:gd name="adj1" fmla="val 32000"/>
              <a:gd name="adj2" fmla="val 184688"/>
            </a:avLst>
          </a:prstGeom>
          <a:solidFill>
            <a:schemeClr val="accent5"/>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50" name="Shape 250"/>
          <p:cNvSpPr/>
          <p:nvPr/>
        </p:nvSpPr>
        <p:spPr>
          <a:xfrm>
            <a:off x="3389582" y="970385"/>
            <a:ext cx="3572295" cy="566423"/>
          </a:xfrm>
          <a:prstGeom prst="rect">
            <a:avLst/>
          </a:prstGeom>
          <a:ln w="12700">
            <a:miter lim="400000"/>
          </a:ln>
          <a:effectLst>
            <a:outerShdw sx="100000" sy="100000" kx="0" ky="0" algn="b" rotWithShape="0" blurRad="50800" dist="63500" dir="27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80000"/>
              </a:lnSpc>
              <a:spcBef>
                <a:spcPts val="0"/>
              </a:spcBef>
              <a:defRPr cap="all" sz="3700">
                <a:solidFill>
                  <a:srgbClr val="000000"/>
                </a:solidFill>
                <a:latin typeface="+mn-lt"/>
                <a:ea typeface="+mn-ea"/>
                <a:cs typeface="+mn-cs"/>
                <a:sym typeface="DIN Condensed"/>
              </a:defRPr>
            </a:lvl1pPr>
          </a:lstStyle>
          <a:p>
            <a:pPr/>
            <a:r>
              <a:t>UK - Computing (2014)</a:t>
            </a:r>
          </a:p>
        </p:txBody>
      </p:sp>
      <p:sp>
        <p:nvSpPr>
          <p:cNvPr id="251" name="Shape 251"/>
          <p:cNvSpPr/>
          <p:nvPr/>
        </p:nvSpPr>
        <p:spPr>
          <a:xfrm rot="6747229">
            <a:off x="5883869" y="1649772"/>
            <a:ext cx="469061" cy="162545"/>
          </a:xfrm>
          <a:prstGeom prst="rightArrow">
            <a:avLst>
              <a:gd name="adj1" fmla="val 32000"/>
              <a:gd name="adj2" fmla="val 184688"/>
            </a:avLst>
          </a:prstGeom>
          <a:solidFill>
            <a:schemeClr val="accent5"/>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52" name="Shape 252"/>
          <p:cNvSpPr/>
          <p:nvPr/>
        </p:nvSpPr>
        <p:spPr>
          <a:xfrm>
            <a:off x="3628351" y="1201567"/>
            <a:ext cx="6087670" cy="566422"/>
          </a:xfrm>
          <a:prstGeom prst="rect">
            <a:avLst/>
          </a:prstGeom>
          <a:ln w="12700">
            <a:miter lim="400000"/>
          </a:ln>
          <a:effectLst>
            <a:outerShdw sx="100000" sy="100000" kx="0" ky="0" algn="b" rotWithShape="0" blurRad="50800" dist="63500" dir="27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80000"/>
              </a:lnSpc>
              <a:spcBef>
                <a:spcPts val="0"/>
              </a:spcBef>
              <a:defRPr cap="all" sz="3700">
                <a:solidFill>
                  <a:srgbClr val="000000"/>
                </a:solidFill>
                <a:latin typeface="+mn-lt"/>
                <a:ea typeface="+mn-ea"/>
                <a:cs typeface="+mn-cs"/>
                <a:sym typeface="DIN Condensed"/>
              </a:defRPr>
            </a:lvl1pPr>
          </a:lstStyle>
          <a:p>
            <a:pPr/>
            <a:r>
              <a:t>FR - algoritmi &amp; programmare (2016)</a:t>
            </a:r>
          </a:p>
        </p:txBody>
      </p:sp>
      <p:sp>
        <p:nvSpPr>
          <p:cNvPr id="253" name="Shape 253"/>
          <p:cNvSpPr/>
          <p:nvPr/>
        </p:nvSpPr>
        <p:spPr>
          <a:xfrm rot="6747229">
            <a:off x="6836369" y="968265"/>
            <a:ext cx="469061" cy="162544"/>
          </a:xfrm>
          <a:prstGeom prst="rightArrow">
            <a:avLst>
              <a:gd name="adj1" fmla="val 32000"/>
              <a:gd name="adj2" fmla="val 184688"/>
            </a:avLst>
          </a:prstGeom>
          <a:solidFill>
            <a:schemeClr val="accent5"/>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54" name="Shape 254"/>
          <p:cNvSpPr/>
          <p:nvPr/>
        </p:nvSpPr>
        <p:spPr>
          <a:xfrm>
            <a:off x="6534725" y="344550"/>
            <a:ext cx="4007892" cy="566422"/>
          </a:xfrm>
          <a:prstGeom prst="rect">
            <a:avLst/>
          </a:prstGeom>
          <a:ln w="12700">
            <a:miter lim="400000"/>
          </a:ln>
          <a:effectLst>
            <a:outerShdw sx="100000" sy="100000" kx="0" ky="0" algn="b" rotWithShape="0" blurRad="50800" dist="63500" dir="27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80000"/>
              </a:lnSpc>
              <a:spcBef>
                <a:spcPts val="0"/>
              </a:spcBef>
              <a:defRPr cap="all" sz="3700">
                <a:solidFill>
                  <a:srgbClr val="000000"/>
                </a:solidFill>
                <a:latin typeface="+mn-lt"/>
                <a:ea typeface="+mn-ea"/>
                <a:cs typeface="+mn-cs"/>
                <a:sym typeface="DIN Condensed"/>
              </a:defRPr>
            </a:lvl1pPr>
          </a:lstStyle>
          <a:p>
            <a:pPr/>
            <a:r>
              <a:t>Fi - Programmare (2016)</a:t>
            </a:r>
          </a:p>
        </p:txBody>
      </p:sp>
      <p:sp>
        <p:nvSpPr>
          <p:cNvPr id="255" name="Shape 255"/>
          <p:cNvSpPr/>
          <p:nvPr/>
        </p:nvSpPr>
        <p:spPr>
          <a:xfrm rot="6747229">
            <a:off x="6704825" y="1408472"/>
            <a:ext cx="469061" cy="162545"/>
          </a:xfrm>
          <a:prstGeom prst="rightArrow">
            <a:avLst>
              <a:gd name="adj1" fmla="val 32000"/>
              <a:gd name="adj2" fmla="val 184688"/>
            </a:avLst>
          </a:prstGeom>
          <a:solidFill>
            <a:schemeClr val="accent5"/>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56" name="Shape 256"/>
          <p:cNvSpPr/>
          <p:nvPr/>
        </p:nvSpPr>
        <p:spPr>
          <a:xfrm>
            <a:off x="6423443" y="970385"/>
            <a:ext cx="3772002" cy="566423"/>
          </a:xfrm>
          <a:prstGeom prst="rect">
            <a:avLst/>
          </a:prstGeom>
          <a:ln w="12700">
            <a:miter lim="400000"/>
          </a:ln>
          <a:effectLst>
            <a:outerShdw sx="100000" sy="100000" kx="0" ky="0" algn="b" rotWithShape="0" blurRad="50800" dist="63500" dir="27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80000"/>
              </a:lnSpc>
              <a:spcBef>
                <a:spcPts val="0"/>
              </a:spcBef>
              <a:defRPr cap="all" sz="3700">
                <a:solidFill>
                  <a:srgbClr val="000000"/>
                </a:solidFill>
                <a:latin typeface="+mn-lt"/>
                <a:ea typeface="+mn-ea"/>
                <a:cs typeface="+mn-cs"/>
                <a:sym typeface="DIN Condensed"/>
              </a:defRPr>
            </a:lvl1pPr>
          </a:lstStyle>
          <a:p>
            <a:pPr/>
            <a:r>
              <a:t>PL - informatica (2016)</a:t>
            </a:r>
          </a:p>
        </p:txBody>
      </p:sp>
      <p:sp>
        <p:nvSpPr>
          <p:cNvPr id="257" name="Shape 257"/>
          <p:cNvSpPr/>
          <p:nvPr/>
        </p:nvSpPr>
        <p:spPr>
          <a:xfrm rot="14706374">
            <a:off x="1515069" y="2462572"/>
            <a:ext cx="469061" cy="162545"/>
          </a:xfrm>
          <a:prstGeom prst="rightArrow">
            <a:avLst>
              <a:gd name="adj1" fmla="val 32000"/>
              <a:gd name="adj2" fmla="val 184688"/>
            </a:avLst>
          </a:prstGeom>
          <a:solidFill>
            <a:schemeClr val="accent5"/>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58" name="Shape 258"/>
          <p:cNvSpPr/>
          <p:nvPr/>
        </p:nvSpPr>
        <p:spPr>
          <a:xfrm>
            <a:off x="1070330" y="2615559"/>
            <a:ext cx="3719374" cy="566423"/>
          </a:xfrm>
          <a:prstGeom prst="rect">
            <a:avLst/>
          </a:prstGeom>
          <a:ln w="12700">
            <a:miter lim="400000"/>
          </a:ln>
          <a:effectLst>
            <a:outerShdw sx="100000" sy="100000" kx="0" ky="0" algn="b" rotWithShape="0" blurRad="50800" dist="63500" dir="27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80000"/>
              </a:lnSpc>
              <a:spcBef>
                <a:spcPts val="0"/>
              </a:spcBef>
              <a:defRPr cap="all" sz="3700">
                <a:solidFill>
                  <a:srgbClr val="000000"/>
                </a:solidFill>
                <a:latin typeface="+mn-lt"/>
                <a:ea typeface="+mn-ea"/>
                <a:cs typeface="+mn-cs"/>
                <a:sym typeface="DIN Condensed"/>
              </a:defRPr>
            </a:lvl1pPr>
          </a:lstStyle>
          <a:p>
            <a:pPr/>
            <a:r>
              <a:t>Usa - Cs for all (2016)</a:t>
            </a:r>
          </a:p>
        </p:txBody>
      </p:sp>
      <p:sp>
        <p:nvSpPr>
          <p:cNvPr id="259" name="Shape 259"/>
          <p:cNvSpPr/>
          <p:nvPr/>
        </p:nvSpPr>
        <p:spPr>
          <a:xfrm rot="19212224">
            <a:off x="10963869" y="6844072"/>
            <a:ext cx="469061" cy="162545"/>
          </a:xfrm>
          <a:prstGeom prst="rightArrow">
            <a:avLst>
              <a:gd name="adj1" fmla="val 32000"/>
              <a:gd name="adj2" fmla="val 184688"/>
            </a:avLst>
          </a:prstGeom>
          <a:solidFill>
            <a:schemeClr val="accent5"/>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60" name="Shape 260"/>
          <p:cNvSpPr/>
          <p:nvPr/>
        </p:nvSpPr>
        <p:spPr>
          <a:xfrm>
            <a:off x="7735042" y="7100947"/>
            <a:ext cx="5198149" cy="566422"/>
          </a:xfrm>
          <a:prstGeom prst="rect">
            <a:avLst/>
          </a:prstGeom>
          <a:ln w="12700">
            <a:miter lim="400000"/>
          </a:ln>
          <a:effectLst>
            <a:outerShdw sx="100000" sy="100000" kx="0" ky="0" algn="b" rotWithShape="0" blurRad="50800" dist="63500" dir="27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80000"/>
              </a:lnSpc>
              <a:spcBef>
                <a:spcPts val="0"/>
              </a:spcBef>
              <a:defRPr cap="all" sz="3700">
                <a:solidFill>
                  <a:srgbClr val="000000"/>
                </a:solidFill>
                <a:latin typeface="+mn-lt"/>
                <a:ea typeface="+mn-ea"/>
                <a:cs typeface="+mn-cs"/>
                <a:sym typeface="DIN Condensed"/>
              </a:defRPr>
            </a:lvl1pPr>
          </a:lstStyle>
          <a:p>
            <a:pPr/>
            <a:r>
              <a:t>AU - digital technologies (2016)</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3" presetID="2" grpId="2" fill="hold">
                                  <p:stCondLst>
                                    <p:cond delay="0"/>
                                  </p:stCondLst>
                                  <p:iterate type="lt" backwards="0">
                                    <p:tmAbs val="0"/>
                                  </p:iterate>
                                  <p:childTnLst>
                                    <p:set>
                                      <p:cBhvr>
                                        <p:cTn id="10" fill="hold"/>
                                        <p:tgtEl>
                                          <p:spTgt spid="250"/>
                                        </p:tgtEl>
                                        <p:attrNameLst>
                                          <p:attrName>style.visibility</p:attrName>
                                        </p:attrNameLst>
                                      </p:cBhvr>
                                      <p:to>
                                        <p:strVal val="visible"/>
                                      </p:to>
                                    </p:set>
                                    <p:anim calcmode="lin" valueType="num">
                                      <p:cBhvr>
                                        <p:cTn id="11" dur="2000" fill="hold"/>
                                        <p:tgtEl>
                                          <p:spTgt spid="250"/>
                                        </p:tgtEl>
                                        <p:attrNameLst>
                                          <p:attrName>ppt_x</p:attrName>
                                        </p:attrNameLst>
                                      </p:cBhvr>
                                      <p:tavLst>
                                        <p:tav tm="0">
                                          <p:val>
                                            <p:strVal val="1+#ppt_w/2"/>
                                          </p:val>
                                        </p:tav>
                                        <p:tav tm="100000">
                                          <p:val>
                                            <p:strVal val="#ppt_x"/>
                                          </p:val>
                                        </p:tav>
                                      </p:tavLst>
                                    </p:anim>
                                    <p:anim calcmode="lin" valueType="num">
                                      <p:cBhvr>
                                        <p:cTn id="12" dur="2000" fill="hold"/>
                                        <p:tgtEl>
                                          <p:spTgt spid="25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0" presetID="1" grpId="3" fill="hold">
                                  <p:stCondLst>
                                    <p:cond delay="0"/>
                                  </p:stCondLst>
                                  <p:iterate type="el" backwards="0">
                                    <p:tmAbs val="0"/>
                                  </p:iterate>
                                  <p:childTnLst>
                                    <p:set>
                                      <p:cBhvr>
                                        <p:cTn id="16" fill="hold">
                                          <p:stCondLst>
                                            <p:cond delay="0"/>
                                          </p:stCondLst>
                                        </p:cTn>
                                        <p:tgtEl>
                                          <p:spTgt spid="2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2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 presetID="2" grpId="5" fill="hold">
                                  <p:stCondLst>
                                    <p:cond delay="0"/>
                                  </p:stCondLst>
                                  <p:iterate type="lt" backwards="0">
                                    <p:tmAbs val="0"/>
                                  </p:iterate>
                                  <p:childTnLst>
                                    <p:set>
                                      <p:cBhvr>
                                        <p:cTn id="24" fill="hold"/>
                                        <p:tgtEl>
                                          <p:spTgt spid="252"/>
                                        </p:tgtEl>
                                        <p:attrNameLst>
                                          <p:attrName>style.visibility</p:attrName>
                                        </p:attrNameLst>
                                      </p:cBhvr>
                                      <p:to>
                                        <p:strVal val="visible"/>
                                      </p:to>
                                    </p:set>
                                    <p:anim calcmode="lin" valueType="num">
                                      <p:cBhvr>
                                        <p:cTn id="25" dur="2000" fill="hold"/>
                                        <p:tgtEl>
                                          <p:spTgt spid="252"/>
                                        </p:tgtEl>
                                        <p:attrNameLst>
                                          <p:attrName>ppt_x</p:attrName>
                                        </p:attrNameLst>
                                      </p:cBhvr>
                                      <p:tavLst>
                                        <p:tav tm="0">
                                          <p:val>
                                            <p:strVal val="1+#ppt_w/2"/>
                                          </p:val>
                                        </p:tav>
                                        <p:tav tm="100000">
                                          <p:val>
                                            <p:strVal val="#ppt_x"/>
                                          </p:val>
                                        </p:tav>
                                      </p:tavLst>
                                    </p:anim>
                                    <p:anim calcmode="lin" valueType="num">
                                      <p:cBhvr>
                                        <p:cTn id="26" dur="2000" fill="hold"/>
                                        <p:tgtEl>
                                          <p:spTgt spid="25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0" presetID="1" grpId="6" fill="hold">
                                  <p:stCondLst>
                                    <p:cond delay="0"/>
                                  </p:stCondLst>
                                  <p:iterate type="el" backwards="0">
                                    <p:tmAbs val="0"/>
                                  </p:iterate>
                                  <p:childTnLst>
                                    <p:set>
                                      <p:cBhvr>
                                        <p:cTn id="30" fill="hold">
                                          <p:stCondLst>
                                            <p:cond delay="0"/>
                                          </p:stCondLst>
                                        </p:cTn>
                                        <p:tgtEl>
                                          <p:spTgt spid="25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7" fill="hold">
                                  <p:stCondLst>
                                    <p:cond delay="0"/>
                                  </p:stCondLst>
                                  <p:iterate type="el" backwards="0">
                                    <p:tmAbs val="0"/>
                                  </p:iterate>
                                  <p:childTnLst>
                                    <p:set>
                                      <p:cBhvr>
                                        <p:cTn id="34" fill="hold"/>
                                        <p:tgtEl>
                                          <p:spTgt spid="2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3" presetID="2" grpId="8" fill="hold">
                                  <p:stCondLst>
                                    <p:cond delay="0"/>
                                  </p:stCondLst>
                                  <p:iterate type="lt" backwards="0">
                                    <p:tmAbs val="0"/>
                                  </p:iterate>
                                  <p:childTnLst>
                                    <p:set>
                                      <p:cBhvr>
                                        <p:cTn id="38" fill="hold"/>
                                        <p:tgtEl>
                                          <p:spTgt spid="254"/>
                                        </p:tgtEl>
                                        <p:attrNameLst>
                                          <p:attrName>style.visibility</p:attrName>
                                        </p:attrNameLst>
                                      </p:cBhvr>
                                      <p:to>
                                        <p:strVal val="visible"/>
                                      </p:to>
                                    </p:set>
                                    <p:anim calcmode="lin" valueType="num">
                                      <p:cBhvr>
                                        <p:cTn id="39" dur="2000" fill="hold"/>
                                        <p:tgtEl>
                                          <p:spTgt spid="254"/>
                                        </p:tgtEl>
                                        <p:attrNameLst>
                                          <p:attrName>ppt_x</p:attrName>
                                        </p:attrNameLst>
                                      </p:cBhvr>
                                      <p:tavLst>
                                        <p:tav tm="0">
                                          <p:val>
                                            <p:strVal val="1+#ppt_w/2"/>
                                          </p:val>
                                        </p:tav>
                                        <p:tav tm="100000">
                                          <p:val>
                                            <p:strVal val="#ppt_x"/>
                                          </p:val>
                                        </p:tav>
                                      </p:tavLst>
                                    </p:anim>
                                    <p:anim calcmode="lin" valueType="num">
                                      <p:cBhvr>
                                        <p:cTn id="40" dur="2000" fill="hold"/>
                                        <p:tgtEl>
                                          <p:spTgt spid="25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xit" nodeType="clickEffect" presetSubtype="0" presetID="1" grpId="9" fill="hold">
                                  <p:stCondLst>
                                    <p:cond delay="0"/>
                                  </p:stCondLst>
                                  <p:iterate type="el" backwards="0">
                                    <p:tmAbs val="0"/>
                                  </p:iterate>
                                  <p:childTnLst>
                                    <p:set>
                                      <p:cBhvr>
                                        <p:cTn id="44" fill="hold">
                                          <p:stCondLst>
                                            <p:cond delay="0"/>
                                          </p:stCondLst>
                                        </p:cTn>
                                        <p:tgtEl>
                                          <p:spTgt spid="25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0" fill="hold">
                                  <p:stCondLst>
                                    <p:cond delay="0"/>
                                  </p:stCondLst>
                                  <p:iterate type="el" backwards="0">
                                    <p:tmAbs val="0"/>
                                  </p:iterate>
                                  <p:childTnLst>
                                    <p:set>
                                      <p:cBhvr>
                                        <p:cTn id="48" fill="hold"/>
                                        <p:tgtEl>
                                          <p:spTgt spid="2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3" presetID="2" grpId="11" fill="hold">
                                  <p:stCondLst>
                                    <p:cond delay="0"/>
                                  </p:stCondLst>
                                  <p:iterate type="lt" backwards="0">
                                    <p:tmAbs val="0"/>
                                  </p:iterate>
                                  <p:childTnLst>
                                    <p:set>
                                      <p:cBhvr>
                                        <p:cTn id="52" fill="hold"/>
                                        <p:tgtEl>
                                          <p:spTgt spid="256"/>
                                        </p:tgtEl>
                                        <p:attrNameLst>
                                          <p:attrName>style.visibility</p:attrName>
                                        </p:attrNameLst>
                                      </p:cBhvr>
                                      <p:to>
                                        <p:strVal val="visible"/>
                                      </p:to>
                                    </p:set>
                                    <p:anim calcmode="lin" valueType="num">
                                      <p:cBhvr>
                                        <p:cTn id="53" dur="2000" fill="hold"/>
                                        <p:tgtEl>
                                          <p:spTgt spid="256"/>
                                        </p:tgtEl>
                                        <p:attrNameLst>
                                          <p:attrName>ppt_x</p:attrName>
                                        </p:attrNameLst>
                                      </p:cBhvr>
                                      <p:tavLst>
                                        <p:tav tm="0">
                                          <p:val>
                                            <p:strVal val="1+#ppt_w/2"/>
                                          </p:val>
                                        </p:tav>
                                        <p:tav tm="100000">
                                          <p:val>
                                            <p:strVal val="#ppt_x"/>
                                          </p:val>
                                        </p:tav>
                                      </p:tavLst>
                                    </p:anim>
                                    <p:anim calcmode="lin" valueType="num">
                                      <p:cBhvr>
                                        <p:cTn id="54" dur="2000" fill="hold"/>
                                        <p:tgtEl>
                                          <p:spTgt spid="256"/>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xit" nodeType="clickEffect" presetSubtype="0" presetID="1" grpId="12" fill="hold">
                                  <p:stCondLst>
                                    <p:cond delay="0"/>
                                  </p:stCondLst>
                                  <p:iterate type="el" backwards="0">
                                    <p:tmAbs val="0"/>
                                  </p:iterate>
                                  <p:childTnLst>
                                    <p:set>
                                      <p:cBhvr>
                                        <p:cTn id="58" fill="hold">
                                          <p:stCondLst>
                                            <p:cond delay="0"/>
                                          </p:stCondLst>
                                        </p:cTn>
                                        <p:tgtEl>
                                          <p:spTgt spid="25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3" fill="hold">
                                  <p:stCondLst>
                                    <p:cond delay="0"/>
                                  </p:stCondLst>
                                  <p:iterate type="el" backwards="0">
                                    <p:tmAbs val="0"/>
                                  </p:iterate>
                                  <p:childTnLst>
                                    <p:set>
                                      <p:cBhvr>
                                        <p:cTn id="62" fill="hold"/>
                                        <p:tgtEl>
                                          <p:spTgt spid="2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3" presetID="2" grpId="14" fill="hold">
                                  <p:stCondLst>
                                    <p:cond delay="0"/>
                                  </p:stCondLst>
                                  <p:iterate type="lt" backwards="0">
                                    <p:tmAbs val="0"/>
                                  </p:iterate>
                                  <p:childTnLst>
                                    <p:set>
                                      <p:cBhvr>
                                        <p:cTn id="66" fill="hold"/>
                                        <p:tgtEl>
                                          <p:spTgt spid="260"/>
                                        </p:tgtEl>
                                        <p:attrNameLst>
                                          <p:attrName>style.visibility</p:attrName>
                                        </p:attrNameLst>
                                      </p:cBhvr>
                                      <p:to>
                                        <p:strVal val="visible"/>
                                      </p:to>
                                    </p:set>
                                    <p:anim calcmode="lin" valueType="num">
                                      <p:cBhvr>
                                        <p:cTn id="67" dur="2000" fill="hold"/>
                                        <p:tgtEl>
                                          <p:spTgt spid="260"/>
                                        </p:tgtEl>
                                        <p:attrNameLst>
                                          <p:attrName>ppt_x</p:attrName>
                                        </p:attrNameLst>
                                      </p:cBhvr>
                                      <p:tavLst>
                                        <p:tav tm="0">
                                          <p:val>
                                            <p:strVal val="1+#ppt_w/2"/>
                                          </p:val>
                                        </p:tav>
                                        <p:tav tm="100000">
                                          <p:val>
                                            <p:strVal val="#ppt_x"/>
                                          </p:val>
                                        </p:tav>
                                      </p:tavLst>
                                    </p:anim>
                                    <p:anim calcmode="lin" valueType="num">
                                      <p:cBhvr>
                                        <p:cTn id="68" dur="2000" fill="hold"/>
                                        <p:tgtEl>
                                          <p:spTgt spid="260"/>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Class="exit" nodeType="clickEffect" presetSubtype="0" presetID="1" grpId="15" fill="hold">
                                  <p:stCondLst>
                                    <p:cond delay="0"/>
                                  </p:stCondLst>
                                  <p:iterate type="el" backwards="0">
                                    <p:tmAbs val="0"/>
                                  </p:iterate>
                                  <p:childTnLst>
                                    <p:set>
                                      <p:cBhvr>
                                        <p:cTn id="72" fill="hold">
                                          <p:stCondLst>
                                            <p:cond delay="0"/>
                                          </p:stCondLst>
                                        </p:cTn>
                                        <p:tgtEl>
                                          <p:spTgt spid="26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 grpId="16" fill="hold">
                                  <p:stCondLst>
                                    <p:cond delay="0"/>
                                  </p:stCondLst>
                                  <p:iterate type="el" backwards="0">
                                    <p:tmAbs val="0"/>
                                  </p:iterate>
                                  <p:childTnLst>
                                    <p:set>
                                      <p:cBhvr>
                                        <p:cTn id="76" fill="hold"/>
                                        <p:tgtEl>
                                          <p:spTgt spid="25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Class="entr" nodeType="clickEffect" presetSubtype="3" presetID="2" grpId="17" fill="hold">
                                  <p:stCondLst>
                                    <p:cond delay="0"/>
                                  </p:stCondLst>
                                  <p:iterate type="lt" backwards="0">
                                    <p:tmAbs val="0"/>
                                  </p:iterate>
                                  <p:childTnLst>
                                    <p:set>
                                      <p:cBhvr>
                                        <p:cTn id="80" fill="hold"/>
                                        <p:tgtEl>
                                          <p:spTgt spid="258"/>
                                        </p:tgtEl>
                                        <p:attrNameLst>
                                          <p:attrName>style.visibility</p:attrName>
                                        </p:attrNameLst>
                                      </p:cBhvr>
                                      <p:to>
                                        <p:strVal val="visible"/>
                                      </p:to>
                                    </p:set>
                                    <p:anim calcmode="lin" valueType="num">
                                      <p:cBhvr>
                                        <p:cTn id="81" dur="2000" fill="hold"/>
                                        <p:tgtEl>
                                          <p:spTgt spid="258"/>
                                        </p:tgtEl>
                                        <p:attrNameLst>
                                          <p:attrName>ppt_x</p:attrName>
                                        </p:attrNameLst>
                                      </p:cBhvr>
                                      <p:tavLst>
                                        <p:tav tm="0">
                                          <p:val>
                                            <p:strVal val="1+#ppt_w/2"/>
                                          </p:val>
                                        </p:tav>
                                        <p:tav tm="100000">
                                          <p:val>
                                            <p:strVal val="#ppt_x"/>
                                          </p:val>
                                        </p:tav>
                                      </p:tavLst>
                                    </p:anim>
                                    <p:anim calcmode="lin" valueType="num">
                                      <p:cBhvr>
                                        <p:cTn id="82" dur="2000" fill="hold"/>
                                        <p:tgtEl>
                                          <p:spTgt spid="258"/>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Class="exit" nodeType="clickEffect" presetSubtype="0" presetID="1" grpId="18" fill="hold">
                                  <p:stCondLst>
                                    <p:cond delay="0"/>
                                  </p:stCondLst>
                                  <p:iterate type="el" backwards="0">
                                    <p:tmAbs val="0"/>
                                  </p:iterate>
                                  <p:childTnLst>
                                    <p:set>
                                      <p:cBhvr>
                                        <p:cTn id="86" fill="hold">
                                          <p:stCondLst>
                                            <p:cond delay="0"/>
                                          </p:stCondLst>
                                        </p:cTn>
                                        <p:tgtEl>
                                          <p:spTgt spid="2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18"/>
      <p:bldP build="whole" bldLvl="1" animBg="1" rev="0" advAuto="0" spid="255" grpId="10"/>
      <p:bldP build="whole" bldLvl="1" animBg="1" rev="0" advAuto="0" spid="257" grpId="16"/>
      <p:bldP build="whole" bldLvl="1" animBg="1" rev="0" advAuto="0" spid="253" grpId="7"/>
      <p:bldP build="whole" bldLvl="1" animBg="1" rev="0" advAuto="0" spid="260" grpId="14"/>
      <p:bldP build="whole" bldLvl="1" animBg="1" rev="0" advAuto="0" spid="249" grpId="1"/>
      <p:bldP build="whole" bldLvl="1" animBg="1" rev="0" advAuto="0" spid="260" grpId="15"/>
      <p:bldP build="whole" bldLvl="1" animBg="1" rev="0" advAuto="0" spid="252" grpId="5"/>
      <p:bldP build="whole" bldLvl="1" animBg="1" rev="0" advAuto="0" spid="254" grpId="8"/>
      <p:bldP build="whole" bldLvl="1" animBg="1" rev="0" advAuto="0" spid="254" grpId="9"/>
      <p:bldP build="whole" bldLvl="1" animBg="1" rev="0" advAuto="0" spid="250" grpId="3"/>
      <p:bldP build="whole" bldLvl="1" animBg="1" rev="0" advAuto="0" spid="250" grpId="2"/>
      <p:bldP build="whole" bldLvl="1" animBg="1" rev="0" advAuto="0" spid="251" grpId="4"/>
      <p:bldP build="whole" bldLvl="1" animBg="1" rev="0" advAuto="0" spid="256" grpId="11"/>
      <p:bldP build="whole" bldLvl="1" animBg="1" rev="0" advAuto="0" spid="252" grpId="6"/>
      <p:bldP build="whole" bldLvl="1" animBg="1" rev="0" advAuto="0" spid="256" grpId="12"/>
      <p:bldP build="whole" bldLvl="1" animBg="1" rev="0" advAuto="0" spid="259" grpId="13"/>
      <p:bldP build="whole" bldLvl="1" animBg="1" rev="0" advAuto="0" spid="258" grpId="17"/>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body" idx="13"/>
          </p:nvPr>
        </p:nvSpPr>
        <p:spPr>
          <a:prstGeom prst="rect">
            <a:avLst/>
          </a:prstGeom>
        </p:spPr>
        <p:txBody>
          <a:bodyPr/>
          <a:lstStyle/>
          <a:p>
            <a:pPr/>
            <a:r>
              <a:t>Testo</a:t>
            </a:r>
          </a:p>
        </p:txBody>
      </p:sp>
      <p:sp>
        <p:nvSpPr>
          <p:cNvPr id="263" name="Shape 263"/>
          <p:cNvSpPr/>
          <p:nvPr>
            <p:ph type="title"/>
          </p:nvPr>
        </p:nvSpPr>
        <p:spPr>
          <a:prstGeom prst="rect">
            <a:avLst/>
          </a:prstGeom>
        </p:spPr>
        <p:txBody>
          <a:bodyPr/>
          <a:lstStyle/>
          <a:p>
            <a:pPr defTabSz="467359">
              <a:spcBef>
                <a:spcPts val="2200"/>
              </a:spcBef>
              <a:defRPr sz="4800"/>
            </a:pPr>
          </a:p>
        </p:txBody>
      </p:sp>
      <p:sp>
        <p:nvSpPr>
          <p:cNvPr id="264" name="Shape 264"/>
          <p:cNvSpPr/>
          <p:nvPr>
            <p:ph type="body" idx="1"/>
          </p:nvPr>
        </p:nvSpPr>
        <p:spPr>
          <a:prstGeom prst="rect">
            <a:avLst/>
          </a:prstGeom>
        </p:spPr>
        <p:txBody>
          <a:bodyPr/>
          <a:lstStyle/>
          <a:p>
            <a:pPr/>
          </a:p>
        </p:txBody>
      </p:sp>
      <p:pic>
        <p:nvPicPr>
          <p:cNvPr id="265" name="pasted-image.png"/>
          <p:cNvPicPr>
            <a:picLocks noChangeAspect="1"/>
          </p:cNvPicPr>
          <p:nvPr/>
        </p:nvPicPr>
        <p:blipFill>
          <a:blip r:embed="rId2">
            <a:extLst/>
          </a:blip>
          <a:stretch>
            <a:fillRect/>
          </a:stretch>
        </p:blipFill>
        <p:spPr>
          <a:xfrm>
            <a:off x="786051" y="692150"/>
            <a:ext cx="11432698" cy="8707895"/>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7" name="108176231_2889x1907_2.jpeg"/>
          <p:cNvPicPr>
            <a:picLocks noChangeAspect="1"/>
          </p:cNvPicPr>
          <p:nvPr>
            <p:ph type="pic" idx="13"/>
          </p:nvPr>
        </p:nvPicPr>
        <p:blipFill>
          <a:blip r:embed="rId2">
            <a:extLst/>
          </a:blip>
          <a:srcRect l="6172" t="129" r="6044" b="129"/>
          <a:stretch>
            <a:fillRect/>
          </a:stretch>
        </p:blipFill>
        <p:spPr>
          <a:prstGeom prst="rect">
            <a:avLst/>
          </a:prstGeom>
        </p:spPr>
      </p:pic>
      <p:sp>
        <p:nvSpPr>
          <p:cNvPr id="268" name="Shape 268"/>
          <p:cNvSpPr/>
          <p:nvPr/>
        </p:nvSpPr>
        <p:spPr>
          <a:xfrm>
            <a:off x="2288865" y="3378199"/>
            <a:ext cx="6242106" cy="406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500">
                <a:solidFill>
                  <a:srgbClr val="F8FFFF"/>
                </a:solidFill>
              </a:defRPr>
            </a:pPr>
            <a:r>
              <a:t>“tutti in questo paese dovrebbero imparare a programmare un computer perché questo ti insegna a pensare”</a:t>
            </a:r>
          </a:p>
          <a:p>
            <a:pPr algn="r">
              <a:defRPr sz="3500">
                <a:solidFill>
                  <a:srgbClr val="F8FFFF"/>
                </a:solidFill>
              </a:defRPr>
            </a:pPr>
            <a:r>
              <a:rPr u="sng">
                <a:solidFill>
                  <a:schemeClr val="accent1"/>
                </a:solidFill>
                <a:hlinkClick r:id="rId3" invalidUrl="" action="" tgtFrame="" tooltip="" history="1" highlightClick="0" endSnd="0"/>
              </a:rPr>
              <a:t>Steve Jobs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body" idx="13"/>
          </p:nvPr>
        </p:nvSpPr>
        <p:spPr>
          <a:xfrm>
            <a:off x="375836" y="444500"/>
            <a:ext cx="11176001" cy="457200"/>
          </a:xfrm>
          <a:prstGeom prst="rect">
            <a:avLst/>
          </a:prstGeom>
        </p:spPr>
        <p:txBody>
          <a:bodyPr/>
          <a:lstStyle/>
          <a:p>
            <a:pPr/>
            <a:r>
              <a:t>computing programmes of study</a:t>
            </a:r>
          </a:p>
        </p:txBody>
      </p:sp>
      <p:sp>
        <p:nvSpPr>
          <p:cNvPr id="271" name="Shape 271"/>
          <p:cNvSpPr/>
          <p:nvPr>
            <p:ph type="title"/>
          </p:nvPr>
        </p:nvSpPr>
        <p:spPr>
          <a:prstGeom prst="rect">
            <a:avLst/>
          </a:prstGeom>
        </p:spPr>
        <p:txBody>
          <a:bodyPr/>
          <a:lstStyle>
            <a:lvl1pPr defTabSz="467359">
              <a:spcBef>
                <a:spcPts val="2200"/>
              </a:spcBef>
              <a:defRPr sz="4800"/>
            </a:lvl1pPr>
          </a:lstStyle>
          <a:p>
            <a:pPr/>
            <a:r>
              <a:t>Purpose of study</a:t>
            </a:r>
          </a:p>
        </p:txBody>
      </p:sp>
      <p:sp>
        <p:nvSpPr>
          <p:cNvPr id="272" name="Shape 272"/>
          <p:cNvSpPr/>
          <p:nvPr>
            <p:ph type="body" idx="1"/>
          </p:nvPr>
        </p:nvSpPr>
        <p:spPr>
          <a:prstGeom prst="rect">
            <a:avLst/>
          </a:prstGeom>
        </p:spPr>
        <p:txBody>
          <a:bodyPr/>
          <a:lstStyle>
            <a:lvl1pPr marL="342264" indent="-342264" defTabSz="449833">
              <a:spcBef>
                <a:spcPts val="2100"/>
              </a:spcBef>
              <a:defRPr sz="2618"/>
            </a:lvl1pPr>
          </a:lstStyle>
          <a:p>
            <a:pPr/>
            <a:r>
              <a:t>A high-quality computing education equips pupils to use computational thinking and creativity to understand and change the world. Computing has deep links with mathematics, science and design and technology, and provides insights into both natural and artificial systems. The core of computing is computer science, in which pupils are taught the principles of information and computation, how digital systems work and how to put this knowledge to use through programming. Building on this knowledge and understanding, pupils are equipped to use information technology to create programs, systems and a range of content. Computing also ensures that pupils become digitally literate – able to use, and express themselves and develop their ideas through, information and communication technology – at a level suitable for the future workplace and as active participants in a digital world.</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body" idx="13"/>
          </p:nvPr>
        </p:nvSpPr>
        <p:spPr>
          <a:prstGeom prst="rect">
            <a:avLst/>
          </a:prstGeom>
        </p:spPr>
        <p:txBody>
          <a:bodyPr/>
          <a:lstStyle/>
          <a:p>
            <a:pPr/>
            <a:r>
              <a:t>ripensare ciò che si impara a scuola</a:t>
            </a:r>
          </a:p>
        </p:txBody>
      </p:sp>
      <p:pic>
        <p:nvPicPr>
          <p:cNvPr id="172" name="pasted-image.tiff"/>
          <p:cNvPicPr>
            <a:picLocks noChangeAspect="1"/>
          </p:cNvPicPr>
          <p:nvPr>
            <p:ph type="pic" idx="14"/>
          </p:nvPr>
        </p:nvPicPr>
        <p:blipFill>
          <a:blip r:embed="rId2">
            <a:extLst/>
          </a:blip>
          <a:srcRect l="5141" t="0" r="2136" b="0"/>
          <a:stretch>
            <a:fillRect/>
          </a:stretch>
        </p:blipFill>
        <p:spPr>
          <a:xfrm>
            <a:off x="7112000" y="2453573"/>
            <a:ext cx="5486401" cy="5964054"/>
          </a:xfrm>
          <a:prstGeom prst="rect">
            <a:avLst/>
          </a:prstGeom>
        </p:spPr>
      </p:pic>
      <p:sp>
        <p:nvSpPr>
          <p:cNvPr id="173" name="Shape 173"/>
          <p:cNvSpPr/>
          <p:nvPr>
            <p:ph type="title"/>
          </p:nvPr>
        </p:nvSpPr>
        <p:spPr>
          <a:prstGeom prst="rect">
            <a:avLst/>
          </a:prstGeom>
        </p:spPr>
        <p:txBody>
          <a:bodyPr/>
          <a:lstStyle>
            <a:lvl1pPr defTabSz="467359">
              <a:spcBef>
                <a:spcPts val="2200"/>
              </a:spcBef>
              <a:defRPr sz="4800"/>
            </a:lvl1pPr>
          </a:lstStyle>
          <a:p>
            <a:pPr/>
            <a:r>
              <a:t>nativi digitali</a:t>
            </a:r>
          </a:p>
        </p:txBody>
      </p:sp>
      <p:sp>
        <p:nvSpPr>
          <p:cNvPr id="174" name="Shape 174"/>
          <p:cNvSpPr/>
          <p:nvPr>
            <p:ph type="body" sz="half" idx="1"/>
          </p:nvPr>
        </p:nvSpPr>
        <p:spPr>
          <a:prstGeom prst="rect">
            <a:avLst/>
          </a:prstGeom>
        </p:spPr>
        <p:txBody>
          <a:bodyPr/>
          <a:lstStyle>
            <a:lvl1pPr marL="417830" indent="-417830" defTabSz="549148">
              <a:spcBef>
                <a:spcPts val="2600"/>
              </a:spcBef>
              <a:defRPr sz="2632">
                <a:solidFill>
                  <a:srgbClr val="F8FFFF"/>
                </a:solidFill>
              </a:defRPr>
            </a:lvl1pPr>
          </a:lstStyle>
          <a:p>
            <a:pPr/>
            <a:r>
              <a:t>Gli adulti li chiamano “nativi digitali”, dando quasi ad intendere che non abbiano bisogno di essere formati al digitale. È un errore: quella digitale è una rivoluzione della conoscenza che va ben oltre la tecnologia, e tocca il modo in cui il sapere si crea, si alimenta, e si diffonde, imponendo una riflessione profonda sui modi, sugli strumenti e sulle fonti che i nostri giovani utilizzano per imparare, per informarsi, per lavorare.</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body" idx="13"/>
          </p:nvPr>
        </p:nvSpPr>
        <p:spPr>
          <a:prstGeom prst="rect">
            <a:avLst/>
          </a:prstGeom>
        </p:spPr>
        <p:txBody>
          <a:bodyPr/>
          <a:lstStyle/>
          <a:p>
            <a:pPr/>
            <a:r>
              <a:t>computing programmes of study</a:t>
            </a:r>
          </a:p>
        </p:txBody>
      </p:sp>
      <p:sp>
        <p:nvSpPr>
          <p:cNvPr id="275" name="Shape 275"/>
          <p:cNvSpPr/>
          <p:nvPr>
            <p:ph type="title"/>
          </p:nvPr>
        </p:nvSpPr>
        <p:spPr>
          <a:prstGeom prst="rect">
            <a:avLst/>
          </a:prstGeom>
        </p:spPr>
        <p:txBody>
          <a:bodyPr/>
          <a:lstStyle>
            <a:lvl1pPr defTabSz="467359">
              <a:spcBef>
                <a:spcPts val="2200"/>
              </a:spcBef>
              <a:defRPr sz="4800"/>
            </a:lvl1pPr>
          </a:lstStyle>
          <a:p>
            <a:pPr/>
            <a:r>
              <a:t>AIMS</a:t>
            </a:r>
          </a:p>
        </p:txBody>
      </p:sp>
      <p:sp>
        <p:nvSpPr>
          <p:cNvPr id="276" name="Shape 276"/>
          <p:cNvSpPr/>
          <p:nvPr>
            <p:ph type="body" idx="1"/>
          </p:nvPr>
        </p:nvSpPr>
        <p:spPr>
          <a:prstGeom prst="rect">
            <a:avLst/>
          </a:prstGeom>
        </p:spPr>
        <p:txBody>
          <a:bodyPr/>
          <a:lstStyle/>
          <a:p>
            <a:pPr marL="0" indent="0" defTabSz="461518">
              <a:spcBef>
                <a:spcPts val="2200"/>
              </a:spcBef>
              <a:buClrTx/>
              <a:buSzTx/>
              <a:buFontTx/>
              <a:buNone/>
              <a:defRPr sz="2686"/>
            </a:pPr>
            <a:r>
              <a:t>The national curriculum for computing aims to ensure that all pupils: </a:t>
            </a:r>
          </a:p>
          <a:p>
            <a:pPr marL="351155" indent="-351155" defTabSz="461518">
              <a:spcBef>
                <a:spcPts val="2200"/>
              </a:spcBef>
              <a:defRPr sz="2686"/>
            </a:pPr>
            <a:r>
              <a:t>can understand and apply the fundamental principles and concepts of computer science, including abstraction, logic, algorithms and data representation </a:t>
            </a:r>
          </a:p>
          <a:p>
            <a:pPr marL="351155" indent="-351155" defTabSz="461518">
              <a:spcBef>
                <a:spcPts val="2200"/>
              </a:spcBef>
              <a:defRPr sz="2686"/>
            </a:pPr>
            <a:r>
              <a:t>can analyse problems in computational terms, and have repeated practical experience of writing computer programs in order to solve such problems </a:t>
            </a:r>
          </a:p>
          <a:p>
            <a:pPr marL="351155" indent="-351155" defTabSz="461518">
              <a:spcBef>
                <a:spcPts val="2200"/>
              </a:spcBef>
              <a:defRPr sz="2686"/>
            </a:pPr>
            <a:r>
              <a:t>can evaluate and apply information technology, including new or unfamiliar technologies, analytically to solve problems </a:t>
            </a:r>
          </a:p>
          <a:p>
            <a:pPr marL="351155" indent="-351155" defTabSz="461518">
              <a:spcBef>
                <a:spcPts val="2200"/>
              </a:spcBef>
              <a:defRPr sz="2686"/>
            </a:pPr>
            <a:r>
              <a:t>are responsible, competent, confident and creative users of information and communication technology. </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body" idx="13"/>
          </p:nvPr>
        </p:nvSpPr>
        <p:spPr>
          <a:prstGeom prst="rect">
            <a:avLst/>
          </a:prstGeom>
        </p:spPr>
        <p:txBody>
          <a:bodyPr/>
          <a:lstStyle/>
          <a:p>
            <a:pPr/>
            <a:r>
              <a:t>Projet de programmes pour les cycles</a:t>
            </a:r>
          </a:p>
        </p:txBody>
      </p:sp>
      <p:sp>
        <p:nvSpPr>
          <p:cNvPr id="279" name="Shape 279"/>
          <p:cNvSpPr/>
          <p:nvPr>
            <p:ph type="title"/>
          </p:nvPr>
        </p:nvSpPr>
        <p:spPr>
          <a:prstGeom prst="rect">
            <a:avLst/>
          </a:prstGeom>
        </p:spPr>
        <p:txBody>
          <a:bodyPr/>
          <a:lstStyle>
            <a:lvl1pPr defTabSz="467359">
              <a:spcBef>
                <a:spcPts val="2200"/>
              </a:spcBef>
              <a:defRPr sz="4800"/>
            </a:lvl1pPr>
          </a:lstStyle>
          <a:p>
            <a:pPr/>
            <a:r>
              <a:t>cycle 3</a:t>
            </a:r>
          </a:p>
        </p:txBody>
      </p:sp>
      <p:sp>
        <p:nvSpPr>
          <p:cNvPr id="280" name="Shape 280"/>
          <p:cNvSpPr/>
          <p:nvPr>
            <p:ph type="body" idx="1"/>
          </p:nvPr>
        </p:nvSpPr>
        <p:spPr>
          <a:prstGeom prst="rect">
            <a:avLst/>
          </a:prstGeom>
        </p:spPr>
        <p:txBody>
          <a:bodyPr/>
          <a:lstStyle/>
          <a:p>
            <a:pPr/>
            <a:r>
              <a:t>Une initiation à la programmation est faite à l’occasion notamment d’activités de repérage ou de déplacement (programmer les déplacements d’un robot ou ceux d’un personnage sur un écran), ou d’activités géométriques (construction de figures simples ou de figures composées de figures simples).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body" idx="13"/>
          </p:nvPr>
        </p:nvSpPr>
        <p:spPr>
          <a:prstGeom prst="rect">
            <a:avLst/>
          </a:prstGeom>
        </p:spPr>
        <p:txBody>
          <a:bodyPr/>
          <a:lstStyle/>
          <a:p>
            <a:pPr/>
            <a:r>
              <a:t>Projet de programmes pour les cycles</a:t>
            </a:r>
          </a:p>
        </p:txBody>
      </p:sp>
      <p:sp>
        <p:nvSpPr>
          <p:cNvPr id="283" name="Shape 283"/>
          <p:cNvSpPr/>
          <p:nvPr>
            <p:ph type="title"/>
          </p:nvPr>
        </p:nvSpPr>
        <p:spPr>
          <a:prstGeom prst="rect">
            <a:avLst/>
          </a:prstGeom>
        </p:spPr>
        <p:txBody>
          <a:bodyPr/>
          <a:lstStyle>
            <a:lvl1pPr defTabSz="467359">
              <a:spcBef>
                <a:spcPts val="2200"/>
              </a:spcBef>
              <a:defRPr sz="4800"/>
            </a:lvl1pPr>
          </a:lstStyle>
          <a:p>
            <a:pPr/>
            <a:r>
              <a:t>cycle 4</a:t>
            </a:r>
          </a:p>
        </p:txBody>
      </p:sp>
      <p:sp>
        <p:nvSpPr>
          <p:cNvPr id="284" name="Shape 284"/>
          <p:cNvSpPr/>
          <p:nvPr>
            <p:ph type="body" idx="1"/>
          </p:nvPr>
        </p:nvSpPr>
        <p:spPr>
          <a:prstGeom prst="rect">
            <a:avLst/>
          </a:prstGeom>
        </p:spPr>
        <p:txBody>
          <a:bodyPr/>
          <a:lstStyle/>
          <a:p>
            <a:pPr/>
            <a:r>
              <a:t>Les élevés s’initient à la programmation, en développant dans une démarche de projet quelques programmes simples, sans viser une connaissance experte et exhaustive d’un langage ou d’un logiciel particulier. En créant un programme, ils développent des méthodes de programmation, revisitent les notions de variables et de fonctions sous une forme différente, et s’entraînent au raisonnement.</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body" idx="13"/>
          </p:nvPr>
        </p:nvSpPr>
        <p:spPr>
          <a:prstGeom prst="rect">
            <a:avLst/>
          </a:prstGeom>
        </p:spPr>
        <p:txBody>
          <a:bodyPr/>
          <a:lstStyle/>
          <a:p>
            <a:pPr/>
            <a:r>
              <a:t>ripensare ciò che si impara a scuola</a:t>
            </a:r>
          </a:p>
        </p:txBody>
      </p:sp>
      <p:pic>
        <p:nvPicPr>
          <p:cNvPr id="177" name="pasted-image.tiff"/>
          <p:cNvPicPr>
            <a:picLocks noChangeAspect="1"/>
          </p:cNvPicPr>
          <p:nvPr>
            <p:ph type="pic" idx="14"/>
          </p:nvPr>
        </p:nvPicPr>
        <p:blipFill>
          <a:blip r:embed="rId2">
            <a:extLst/>
          </a:blip>
          <a:srcRect l="5141" t="0" r="2136" b="0"/>
          <a:stretch>
            <a:fillRect/>
          </a:stretch>
        </p:blipFill>
        <p:spPr>
          <a:xfrm>
            <a:off x="7112000" y="2453573"/>
            <a:ext cx="5486401" cy="5964054"/>
          </a:xfrm>
          <a:prstGeom prst="rect">
            <a:avLst/>
          </a:prstGeom>
        </p:spPr>
      </p:pic>
      <p:sp>
        <p:nvSpPr>
          <p:cNvPr id="178" name="Shape 178"/>
          <p:cNvSpPr/>
          <p:nvPr>
            <p:ph type="title"/>
          </p:nvPr>
        </p:nvSpPr>
        <p:spPr>
          <a:prstGeom prst="rect">
            <a:avLst/>
          </a:prstGeom>
        </p:spPr>
        <p:txBody>
          <a:bodyPr/>
          <a:lstStyle>
            <a:lvl1pPr defTabSz="467359">
              <a:spcBef>
                <a:spcPts val="2200"/>
              </a:spcBef>
              <a:defRPr sz="4800"/>
            </a:lvl1pPr>
          </a:lstStyle>
          <a:p>
            <a:pPr/>
            <a:r>
              <a:t>coding</a:t>
            </a:r>
          </a:p>
        </p:txBody>
      </p:sp>
      <p:sp>
        <p:nvSpPr>
          <p:cNvPr id="179" name="Shape 179"/>
          <p:cNvSpPr/>
          <p:nvPr>
            <p:ph type="body" sz="half" idx="1"/>
          </p:nvPr>
        </p:nvSpPr>
        <p:spPr>
          <a:prstGeom prst="rect">
            <a:avLst/>
          </a:prstGeom>
        </p:spPr>
        <p:txBody>
          <a:bodyPr/>
          <a:lstStyle/>
          <a:p>
            <a:pPr marL="417830" indent="-417830" defTabSz="549148">
              <a:spcBef>
                <a:spcPts val="2600"/>
              </a:spcBef>
              <a:defRPr sz="2632">
                <a:solidFill>
                  <a:srgbClr val="F8FFFF"/>
                </a:solidFill>
              </a:defRPr>
            </a:pPr>
            <a:r>
              <a:t>Se il secolo scorso è stato quello dell’alfabetizzazione di massa, durante il quale gli italiani hanno imparato a leggere, scrivere e fare di conto, il nostro è il secolo dell’</a:t>
            </a:r>
            <a:r>
              <a:rPr>
                <a:latin typeface="Avenir Next Demi Bold"/>
                <a:ea typeface="Avenir Next Demi Bold"/>
                <a:cs typeface="Avenir Next Demi Bold"/>
                <a:sym typeface="Avenir Next Demi Bold"/>
              </a:rPr>
              <a:t>alfabetizzazione digitale</a:t>
            </a:r>
            <a:r>
              <a:t>: la scuola ha il dovere di stimolare i ragazzi a capire il digitale oltre la superficie. A non limitarsi ad essere “consumatori di digitale”. A non accontentarsi di utilizzare un sito web, una app, un videogioco, ma a progettarne uno.</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body" idx="13"/>
          </p:nvPr>
        </p:nvSpPr>
        <p:spPr>
          <a:prstGeom prst="rect">
            <a:avLst/>
          </a:prstGeom>
        </p:spPr>
        <p:txBody>
          <a:bodyPr/>
          <a:lstStyle/>
          <a:p>
            <a:pPr/>
            <a:r>
              <a:t>ripensare ciò che si impara a scuola</a:t>
            </a:r>
          </a:p>
        </p:txBody>
      </p:sp>
      <p:pic>
        <p:nvPicPr>
          <p:cNvPr id="182" name="pasted-image.tiff"/>
          <p:cNvPicPr>
            <a:picLocks noChangeAspect="1"/>
          </p:cNvPicPr>
          <p:nvPr>
            <p:ph type="pic" idx="14"/>
          </p:nvPr>
        </p:nvPicPr>
        <p:blipFill>
          <a:blip r:embed="rId2">
            <a:extLst/>
          </a:blip>
          <a:srcRect l="5141" t="0" r="2136" b="0"/>
          <a:stretch>
            <a:fillRect/>
          </a:stretch>
        </p:blipFill>
        <p:spPr>
          <a:xfrm>
            <a:off x="7112000" y="2453573"/>
            <a:ext cx="5486401" cy="5964054"/>
          </a:xfrm>
          <a:prstGeom prst="rect">
            <a:avLst/>
          </a:prstGeom>
        </p:spPr>
      </p:pic>
      <p:sp>
        <p:nvSpPr>
          <p:cNvPr id="183" name="Shape 183"/>
          <p:cNvSpPr/>
          <p:nvPr>
            <p:ph type="title"/>
          </p:nvPr>
        </p:nvSpPr>
        <p:spPr>
          <a:prstGeom prst="rect">
            <a:avLst/>
          </a:prstGeom>
        </p:spPr>
        <p:txBody>
          <a:bodyPr/>
          <a:lstStyle>
            <a:lvl1pPr defTabSz="467359">
              <a:spcBef>
                <a:spcPts val="2200"/>
              </a:spcBef>
              <a:defRPr sz="4800"/>
            </a:lvl1pPr>
          </a:lstStyle>
          <a:p>
            <a:pPr/>
            <a:r>
              <a:t>coding</a:t>
            </a:r>
          </a:p>
        </p:txBody>
      </p:sp>
      <p:sp>
        <p:nvSpPr>
          <p:cNvPr id="184" name="Shape 184"/>
          <p:cNvSpPr/>
          <p:nvPr>
            <p:ph type="body" sz="half" idx="1"/>
          </p:nvPr>
        </p:nvSpPr>
        <p:spPr>
          <a:prstGeom prst="rect">
            <a:avLst/>
          </a:prstGeom>
        </p:spPr>
        <p:txBody>
          <a:bodyPr/>
          <a:lstStyle>
            <a:lvl1pPr>
              <a:defRPr>
                <a:solidFill>
                  <a:srgbClr val="F8FFFF"/>
                </a:solidFill>
              </a:defRPr>
            </a:lvl1pPr>
          </a:lstStyle>
          <a:p>
            <a:pPr/>
            <a:r>
              <a:t>Perché programmare non serve solo agli informatici. Serve a tutti, e serve al nostro Paese per tornare a crescere, aiutando i nostri giovani a trovare lavoro e a crearlo per sé e per gli altri. Pensare in termini computazionali significa applicare la logica per capire, controllare, sviluppare contenuti e metodi per risolvere i problemi e cogliere le opportunità che la società già oggi ci offre.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body" idx="13"/>
          </p:nvPr>
        </p:nvSpPr>
        <p:spPr>
          <a:prstGeom prst="rect">
            <a:avLst/>
          </a:prstGeom>
        </p:spPr>
        <p:txBody>
          <a:bodyPr/>
          <a:lstStyle/>
          <a:p>
            <a:pPr/>
            <a:r>
              <a:t>ripensare ciò che si impara a scuola</a:t>
            </a:r>
          </a:p>
        </p:txBody>
      </p:sp>
      <p:pic>
        <p:nvPicPr>
          <p:cNvPr id="187" name="pasted-image.tiff"/>
          <p:cNvPicPr>
            <a:picLocks noChangeAspect="1"/>
          </p:cNvPicPr>
          <p:nvPr>
            <p:ph type="pic" idx="14"/>
          </p:nvPr>
        </p:nvPicPr>
        <p:blipFill>
          <a:blip r:embed="rId2">
            <a:extLst/>
          </a:blip>
          <a:srcRect l="5141" t="0" r="2136" b="0"/>
          <a:stretch>
            <a:fillRect/>
          </a:stretch>
        </p:blipFill>
        <p:spPr>
          <a:xfrm>
            <a:off x="7112000" y="2453573"/>
            <a:ext cx="5486401" cy="5964054"/>
          </a:xfrm>
          <a:prstGeom prst="rect">
            <a:avLst/>
          </a:prstGeom>
        </p:spPr>
      </p:pic>
      <p:sp>
        <p:nvSpPr>
          <p:cNvPr id="188" name="Shape 188"/>
          <p:cNvSpPr/>
          <p:nvPr>
            <p:ph type="title"/>
          </p:nvPr>
        </p:nvSpPr>
        <p:spPr>
          <a:prstGeom prst="rect">
            <a:avLst/>
          </a:prstGeom>
        </p:spPr>
        <p:txBody>
          <a:bodyPr/>
          <a:lstStyle>
            <a:lvl1pPr defTabSz="467359">
              <a:spcBef>
                <a:spcPts val="2200"/>
              </a:spcBef>
              <a:defRPr sz="4800"/>
            </a:lvl1pPr>
          </a:lstStyle>
          <a:p>
            <a:pPr/>
            <a:r>
              <a:t>coding</a:t>
            </a:r>
          </a:p>
        </p:txBody>
      </p:sp>
      <p:sp>
        <p:nvSpPr>
          <p:cNvPr id="189" name="Shape 189"/>
          <p:cNvSpPr/>
          <p:nvPr>
            <p:ph type="body" sz="half" idx="1"/>
          </p:nvPr>
        </p:nvSpPr>
        <p:spPr>
          <a:prstGeom prst="rect">
            <a:avLst/>
          </a:prstGeom>
        </p:spPr>
        <p:txBody>
          <a:bodyPr/>
          <a:lstStyle/>
          <a:p>
            <a:pPr>
              <a:defRPr>
                <a:solidFill>
                  <a:srgbClr val="F8FFFF"/>
                </a:solidFill>
              </a:defRPr>
            </a:pPr>
            <a:r>
              <a:t>Serve quindi un piano nazionale che consenta di introdurre il coding (la programmazione) nella scuola italiana.</a:t>
            </a:r>
          </a:p>
          <a:p>
            <a:pPr>
              <a:defRPr>
                <a:solidFill>
                  <a:srgbClr val="F8FFFF"/>
                </a:solidFill>
              </a:defRPr>
            </a:pPr>
            <a:r>
              <a:t>A partire dalla primaria: vogliamo che nei prossimi tre anni in ogni classe gli alunni imparino a risolvere problemi complessi applicando la logica del paradigma informatico.</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body" idx="13"/>
          </p:nvPr>
        </p:nvSpPr>
        <p:spPr>
          <a:prstGeom prst="rect">
            <a:avLst/>
          </a:prstGeom>
        </p:spPr>
        <p:txBody>
          <a:bodyPr/>
          <a:lstStyle>
            <a:lvl1pPr>
              <a:defRPr spc="115" sz="2300"/>
            </a:lvl1pPr>
          </a:lstStyle>
          <a:p>
            <a:pPr/>
            <a:r>
              <a:t>la trasposizione didattica: dal sapere sapiente al sapere insegnato</a:t>
            </a:r>
          </a:p>
        </p:txBody>
      </p:sp>
      <p:sp>
        <p:nvSpPr>
          <p:cNvPr id="192" name="Shape 192"/>
          <p:cNvSpPr/>
          <p:nvPr>
            <p:ph type="title"/>
          </p:nvPr>
        </p:nvSpPr>
        <p:spPr>
          <a:prstGeom prst="rect">
            <a:avLst/>
          </a:prstGeom>
        </p:spPr>
        <p:txBody>
          <a:bodyPr/>
          <a:lstStyle>
            <a:lvl1pPr defTabSz="467359">
              <a:spcBef>
                <a:spcPts val="2200"/>
              </a:spcBef>
              <a:defRPr sz="4800"/>
            </a:lvl1pPr>
          </a:lstStyle>
          <a:p>
            <a:pPr/>
            <a:r>
              <a:t>trasposizione didattica</a:t>
            </a:r>
          </a:p>
        </p:txBody>
      </p:sp>
      <p:sp>
        <p:nvSpPr>
          <p:cNvPr id="193" name="Shape 193"/>
          <p:cNvSpPr/>
          <p:nvPr>
            <p:ph type="body" idx="1"/>
          </p:nvPr>
        </p:nvSpPr>
        <p:spPr>
          <a:prstGeom prst="rect">
            <a:avLst/>
          </a:prstGeom>
        </p:spPr>
        <p:txBody>
          <a:bodyPr/>
          <a:lstStyle/>
          <a:p>
            <a:pPr/>
            <a:r>
              <a:t>Yves Chevallard pubblica nel 1985 il libro “La trasposizione didattica: dal sapere sapiente al sapere insegnato”</a:t>
            </a:r>
          </a:p>
          <a:p>
            <a:pPr/>
            <a:r>
              <a:t>Il sapere di una disciplina è il medesimo per l’accademico, per l’insegnante e per l’allievo? </a:t>
            </a:r>
          </a:p>
        </p:txBody>
      </p:sp>
      <p:grpSp>
        <p:nvGrpSpPr>
          <p:cNvPr id="209" name="Group 209"/>
          <p:cNvGrpSpPr/>
          <p:nvPr/>
        </p:nvGrpSpPr>
        <p:grpSpPr>
          <a:xfrm>
            <a:off x="759083" y="6736167"/>
            <a:ext cx="11069919" cy="1463031"/>
            <a:chOff x="0" y="0"/>
            <a:chExt cx="11069918" cy="1463030"/>
          </a:xfrm>
        </p:grpSpPr>
        <p:grpSp>
          <p:nvGrpSpPr>
            <p:cNvPr id="196" name="Group 196"/>
            <p:cNvGrpSpPr/>
            <p:nvPr/>
          </p:nvGrpSpPr>
          <p:grpSpPr>
            <a:xfrm>
              <a:off x="0" y="0"/>
              <a:ext cx="1719751" cy="1463031"/>
              <a:chOff x="0" y="0"/>
              <a:chExt cx="1719750" cy="1463030"/>
            </a:xfrm>
          </p:grpSpPr>
          <p:sp>
            <p:nvSpPr>
              <p:cNvPr id="194" name="Shape 194"/>
              <p:cNvSpPr/>
              <p:nvPr/>
            </p:nvSpPr>
            <p:spPr>
              <a:xfrm>
                <a:off x="0" y="0"/>
                <a:ext cx="1719751" cy="1463031"/>
              </a:xfrm>
              <a:prstGeom prst="rect">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95" name="Shape 195"/>
              <p:cNvSpPr/>
              <p:nvPr/>
            </p:nvSpPr>
            <p:spPr>
              <a:xfrm>
                <a:off x="227388" y="299715"/>
                <a:ext cx="127000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200">
                    <a:solidFill>
                      <a:srgbClr val="FFFFFF"/>
                    </a:solidFill>
                  </a:defRPr>
                </a:lvl1pPr>
              </a:lstStyle>
              <a:p>
                <a:pPr/>
                <a:r>
                  <a:t>sapere sapiente</a:t>
                </a:r>
              </a:p>
            </p:txBody>
          </p:sp>
        </p:grpSp>
        <p:sp>
          <p:nvSpPr>
            <p:cNvPr id="197" name="Shape 197"/>
            <p:cNvSpPr/>
            <p:nvPr/>
          </p:nvSpPr>
          <p:spPr>
            <a:xfrm>
              <a:off x="2204133" y="502915"/>
              <a:ext cx="643408" cy="457201"/>
            </a:xfrm>
            <a:prstGeom prst="rightArrow">
              <a:avLst>
                <a:gd name="adj1" fmla="val 32000"/>
                <a:gd name="adj2" fmla="val 90066"/>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2800">
                  <a:solidFill>
                    <a:srgbClr val="FFFFFF"/>
                  </a:solidFill>
                  <a:latin typeface="+mn-lt"/>
                  <a:ea typeface="+mn-ea"/>
                  <a:cs typeface="+mn-cs"/>
                  <a:sym typeface="DIN Condensed"/>
                </a:defRPr>
              </a:pPr>
            </a:p>
          </p:txBody>
        </p:sp>
        <p:grpSp>
          <p:nvGrpSpPr>
            <p:cNvPr id="200" name="Group 200"/>
            <p:cNvGrpSpPr/>
            <p:nvPr/>
          </p:nvGrpSpPr>
          <p:grpSpPr>
            <a:xfrm>
              <a:off x="9350168" y="0"/>
              <a:ext cx="1719751" cy="1463031"/>
              <a:chOff x="0" y="0"/>
              <a:chExt cx="1719750" cy="1463030"/>
            </a:xfrm>
          </p:grpSpPr>
          <p:sp>
            <p:nvSpPr>
              <p:cNvPr id="198" name="Shape 198"/>
              <p:cNvSpPr/>
              <p:nvPr/>
            </p:nvSpPr>
            <p:spPr>
              <a:xfrm>
                <a:off x="0" y="0"/>
                <a:ext cx="1719751" cy="1463031"/>
              </a:xfrm>
              <a:prstGeom prst="rect">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99" name="Shape 199"/>
              <p:cNvSpPr/>
              <p:nvPr/>
            </p:nvSpPr>
            <p:spPr>
              <a:xfrm>
                <a:off x="252788" y="299715"/>
                <a:ext cx="127000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200">
                    <a:solidFill>
                      <a:srgbClr val="FFFFFF"/>
                    </a:solidFill>
                  </a:defRPr>
                </a:lvl1pPr>
              </a:lstStyle>
              <a:p>
                <a:pPr/>
                <a:r>
                  <a:t>sapere appreso</a:t>
                </a:r>
              </a:p>
            </p:txBody>
          </p:sp>
        </p:grpSp>
        <p:grpSp>
          <p:nvGrpSpPr>
            <p:cNvPr id="203" name="Group 203"/>
            <p:cNvGrpSpPr/>
            <p:nvPr/>
          </p:nvGrpSpPr>
          <p:grpSpPr>
            <a:xfrm>
              <a:off x="3331922" y="0"/>
              <a:ext cx="1719752" cy="1463031"/>
              <a:chOff x="0" y="0"/>
              <a:chExt cx="1719750" cy="1463030"/>
            </a:xfrm>
          </p:grpSpPr>
          <p:sp>
            <p:nvSpPr>
              <p:cNvPr id="201" name="Shape 201"/>
              <p:cNvSpPr/>
              <p:nvPr/>
            </p:nvSpPr>
            <p:spPr>
              <a:xfrm>
                <a:off x="0" y="0"/>
                <a:ext cx="1719751" cy="1463031"/>
              </a:xfrm>
              <a:prstGeom prst="rect">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02" name="Shape 202"/>
              <p:cNvSpPr/>
              <p:nvPr/>
            </p:nvSpPr>
            <p:spPr>
              <a:xfrm>
                <a:off x="125788" y="299715"/>
                <a:ext cx="148151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200">
                    <a:solidFill>
                      <a:srgbClr val="FFFFFF"/>
                    </a:solidFill>
                  </a:defRPr>
                </a:lvl1pPr>
              </a:lstStyle>
              <a:p>
                <a:pPr/>
                <a:r>
                  <a:t>sapere da insegnare</a:t>
                </a:r>
              </a:p>
            </p:txBody>
          </p:sp>
        </p:grpSp>
        <p:grpSp>
          <p:nvGrpSpPr>
            <p:cNvPr id="206" name="Group 206"/>
            <p:cNvGrpSpPr/>
            <p:nvPr/>
          </p:nvGrpSpPr>
          <p:grpSpPr>
            <a:xfrm>
              <a:off x="6341045" y="0"/>
              <a:ext cx="1719751" cy="1463031"/>
              <a:chOff x="0" y="0"/>
              <a:chExt cx="1719750" cy="1463030"/>
            </a:xfrm>
          </p:grpSpPr>
          <p:sp>
            <p:nvSpPr>
              <p:cNvPr id="204" name="Shape 204"/>
              <p:cNvSpPr/>
              <p:nvPr/>
            </p:nvSpPr>
            <p:spPr>
              <a:xfrm>
                <a:off x="0" y="0"/>
                <a:ext cx="1719751" cy="1463031"/>
              </a:xfrm>
              <a:prstGeom prst="rect">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05" name="Shape 205"/>
              <p:cNvSpPr/>
              <p:nvPr/>
            </p:nvSpPr>
            <p:spPr>
              <a:xfrm>
                <a:off x="163887" y="299715"/>
                <a:ext cx="140175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200">
                    <a:solidFill>
                      <a:srgbClr val="FFFFFF"/>
                    </a:solidFill>
                  </a:defRPr>
                </a:lvl1pPr>
              </a:lstStyle>
              <a:p>
                <a:pPr/>
                <a:r>
                  <a:t>sapere insegnato</a:t>
                </a:r>
              </a:p>
            </p:txBody>
          </p:sp>
        </p:grpSp>
        <p:sp>
          <p:nvSpPr>
            <p:cNvPr id="207" name="Shape 207"/>
            <p:cNvSpPr/>
            <p:nvPr/>
          </p:nvSpPr>
          <p:spPr>
            <a:xfrm>
              <a:off x="8383778" y="502915"/>
              <a:ext cx="643408" cy="457201"/>
            </a:xfrm>
            <a:prstGeom prst="rightArrow">
              <a:avLst>
                <a:gd name="adj1" fmla="val 32000"/>
                <a:gd name="adj2" fmla="val 90066"/>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08" name="Shape 208"/>
            <p:cNvSpPr/>
            <p:nvPr/>
          </p:nvSpPr>
          <p:spPr>
            <a:xfrm>
              <a:off x="5374656" y="502915"/>
              <a:ext cx="643408" cy="457201"/>
            </a:xfrm>
            <a:prstGeom prst="rightArrow">
              <a:avLst>
                <a:gd name="adj1" fmla="val 32000"/>
                <a:gd name="adj2" fmla="val 90066"/>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2800">
                  <a:solidFill>
                    <a:srgbClr val="FFFFFF"/>
                  </a:solidFill>
                  <a:latin typeface="+mn-lt"/>
                  <a:ea typeface="+mn-ea"/>
                  <a:cs typeface="+mn-cs"/>
                  <a:sym typeface="DIN Condensed"/>
                </a:defRPr>
              </a:pPr>
            </a:p>
          </p:txBody>
        </p:sp>
      </p:gr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body" idx="13"/>
          </p:nvPr>
        </p:nvSpPr>
        <p:spPr>
          <a:prstGeom prst="rect">
            <a:avLst/>
          </a:prstGeom>
        </p:spPr>
        <p:txBody>
          <a:bodyPr/>
          <a:lstStyle/>
          <a:p>
            <a:pPr/>
            <a:r>
              <a:t>l’insegnamento di una lingua straniera nella scuola primaria</a:t>
            </a:r>
          </a:p>
        </p:txBody>
      </p:sp>
      <p:sp>
        <p:nvSpPr>
          <p:cNvPr id="212" name="Shape 212"/>
          <p:cNvSpPr/>
          <p:nvPr>
            <p:ph type="title"/>
          </p:nvPr>
        </p:nvSpPr>
        <p:spPr>
          <a:prstGeom prst="rect">
            <a:avLst/>
          </a:prstGeom>
        </p:spPr>
        <p:txBody>
          <a:bodyPr/>
          <a:lstStyle>
            <a:lvl1pPr defTabSz="467359">
              <a:spcBef>
                <a:spcPts val="2200"/>
              </a:spcBef>
              <a:defRPr sz="4800"/>
            </a:lvl1pPr>
          </a:lstStyle>
          <a:p>
            <a:pPr/>
            <a:r>
              <a:t>sapere da insegnare</a:t>
            </a:r>
          </a:p>
        </p:txBody>
      </p:sp>
      <p:sp>
        <p:nvSpPr>
          <p:cNvPr id="213" name="Shape 213"/>
          <p:cNvSpPr/>
          <p:nvPr>
            <p:ph type="body" idx="1"/>
          </p:nvPr>
        </p:nvSpPr>
        <p:spPr>
          <a:prstGeom prst="rect">
            <a:avLst/>
          </a:prstGeom>
        </p:spPr>
        <p:txBody>
          <a:bodyPr/>
          <a:lstStyle/>
          <a:p>
            <a:pPr/>
            <a:r>
              <a:t>Negli anni settanta si comincia a sperimentare</a:t>
            </a:r>
          </a:p>
          <a:p>
            <a:pPr/>
            <a:r>
              <a:t>Con il D.P.R. n.104 del 1985 la lingua straniera e inserita nei “Programmi della Scuola Elementare”</a:t>
            </a:r>
          </a:p>
          <a:p>
            <a:pPr/>
            <a:r>
              <a:t>La lingua straniera diventa obbligatoria con la legge n. 148 del 1990 - indicazioni operative nel D.M. 28/6/1991</a:t>
            </a:r>
          </a:p>
          <a:p>
            <a:pPr/>
            <a:r>
              <a:t>La legge n. 53 del 2003 e successivi D.L. 59/2004 introduce l’obbligo dell’inglese a partire dalla prima classe</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body" idx="13"/>
          </p:nvPr>
        </p:nvSpPr>
        <p:spPr>
          <a:xfrm>
            <a:off x="406400" y="368300"/>
            <a:ext cx="11176000" cy="546101"/>
          </a:xfrm>
          <a:prstGeom prst="rect">
            <a:avLst/>
          </a:prstGeom>
        </p:spPr>
        <p:txBody>
          <a:bodyPr/>
          <a:lstStyle>
            <a:lvl1pPr>
              <a:defRPr spc="150" sz="3000"/>
            </a:lvl1pPr>
          </a:lstStyle>
          <a:p>
            <a:pPr/>
            <a:r>
              <a:t>LEGGE 13 luglio 2015, n. 107</a:t>
            </a:r>
          </a:p>
        </p:txBody>
      </p:sp>
      <p:sp>
        <p:nvSpPr>
          <p:cNvPr id="216" name="Shape 216"/>
          <p:cNvSpPr/>
          <p:nvPr>
            <p:ph type="title"/>
          </p:nvPr>
        </p:nvSpPr>
        <p:spPr>
          <a:prstGeom prst="rect">
            <a:avLst/>
          </a:prstGeom>
        </p:spPr>
        <p:txBody>
          <a:bodyPr/>
          <a:lstStyle>
            <a:lvl1pPr defTabSz="467359">
              <a:spcBef>
                <a:spcPts val="2200"/>
              </a:spcBef>
              <a:defRPr sz="4800"/>
            </a:lvl1pPr>
          </a:lstStyle>
          <a:p>
            <a:pPr/>
            <a:r>
              <a:t>sapere da insegnare</a:t>
            </a:r>
          </a:p>
        </p:txBody>
      </p:sp>
      <p:sp>
        <p:nvSpPr>
          <p:cNvPr id="217" name="Shape 217"/>
          <p:cNvSpPr/>
          <p:nvPr>
            <p:ph type="body" idx="1"/>
          </p:nvPr>
        </p:nvSpPr>
        <p:spPr>
          <a:prstGeom prst="rect">
            <a:avLst/>
          </a:prstGeom>
        </p:spPr>
        <p:txBody>
          <a:bodyPr/>
          <a:lstStyle/>
          <a:p>
            <a:pPr/>
            <a:r>
              <a:t>Per l’insegnamento della lingua inglese, della musica e dell’educazione motoria nella scuola primaria sono utilizzati, nell’ambito delle risorse di organico disponibili, docenti abilitati all’insegnamento per la scuola primaria in possesso di competenze certificate, nonché docenti abilitati all’insegnamento anche per altri gradi di istruzione in qualità di specialisti, ai quali è assicurata una specifica formazione nell’ambito del Piano nazionale di cui al comma 124.</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body" idx="13"/>
          </p:nvPr>
        </p:nvSpPr>
        <p:spPr>
          <a:prstGeom prst="rect">
            <a:avLst/>
          </a:prstGeom>
        </p:spPr>
        <p:txBody>
          <a:bodyPr/>
          <a:lstStyle>
            <a:lvl1pPr>
              <a:defRPr spc="115" sz="2300"/>
            </a:lvl1pPr>
          </a:lstStyle>
          <a:p>
            <a:pPr/>
            <a:r>
              <a:t>la trasposizione didattica: dal sapere sapiente al sapere insegnato</a:t>
            </a:r>
          </a:p>
        </p:txBody>
      </p:sp>
      <p:sp>
        <p:nvSpPr>
          <p:cNvPr id="220" name="Shape 220"/>
          <p:cNvSpPr/>
          <p:nvPr>
            <p:ph type="title"/>
          </p:nvPr>
        </p:nvSpPr>
        <p:spPr>
          <a:prstGeom prst="rect">
            <a:avLst/>
          </a:prstGeom>
        </p:spPr>
        <p:txBody>
          <a:bodyPr/>
          <a:lstStyle>
            <a:lvl1pPr defTabSz="467359">
              <a:spcBef>
                <a:spcPts val="2200"/>
              </a:spcBef>
              <a:defRPr sz="4800"/>
            </a:lvl1pPr>
          </a:lstStyle>
          <a:p>
            <a:pPr/>
            <a:r>
              <a:t>noosfera</a:t>
            </a:r>
          </a:p>
        </p:txBody>
      </p:sp>
      <p:sp>
        <p:nvSpPr>
          <p:cNvPr id="221" name="Shape 221"/>
          <p:cNvSpPr/>
          <p:nvPr>
            <p:ph type="body" idx="1"/>
          </p:nvPr>
        </p:nvSpPr>
        <p:spPr>
          <a:prstGeom prst="rect">
            <a:avLst/>
          </a:prstGeom>
        </p:spPr>
        <p:txBody>
          <a:bodyPr/>
          <a:lstStyle/>
          <a:p>
            <a:pPr/>
            <a:r>
              <a:t>Chevallard introduce il termine </a:t>
            </a:r>
            <a:r>
              <a:rPr>
                <a:latin typeface="Avenir Next Demi Bold"/>
                <a:ea typeface="Avenir Next Demi Bold"/>
                <a:cs typeface="Avenir Next Demi Bold"/>
                <a:sym typeface="Avenir Next Demi Bold"/>
              </a:rPr>
              <a:t>noosfera</a:t>
            </a:r>
            <a:r>
              <a:t> per indicare l’insieme degli attori, delle istanze e dei luoghi dove avviene la mediazione tra società e sistema educativo per definire il sapere da insegnare.</a:t>
            </a:r>
          </a:p>
          <a:p>
            <a:pPr/>
            <a:r>
              <a:t>La noosfera assicura che il passaggio da “sapere sapiente” a “sapere da insegnare” avvenga mantenendo la compatibilità tra società e sistema educativo.</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