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56" r:id="rId4"/>
    <p:sldId id="276" r:id="rId5"/>
    <p:sldId id="268" r:id="rId6"/>
    <p:sldId id="277" r:id="rId7"/>
    <p:sldId id="273" r:id="rId8"/>
    <p:sldId id="266" r:id="rId9"/>
    <p:sldId id="288" r:id="rId10"/>
    <p:sldId id="291" r:id="rId11"/>
    <p:sldId id="287" r:id="rId12"/>
    <p:sldId id="275" r:id="rId13"/>
    <p:sldId id="280" r:id="rId14"/>
    <p:sldId id="278" r:id="rId15"/>
    <p:sldId id="279" r:id="rId16"/>
    <p:sldId id="284" r:id="rId17"/>
    <p:sldId id="271" r:id="rId18"/>
    <p:sldId id="289" r:id="rId19"/>
    <p:sldId id="281" r:id="rId20"/>
    <p:sldId id="282" r:id="rId21"/>
    <p:sldId id="283" r:id="rId22"/>
    <p:sldId id="285" r:id="rId23"/>
    <p:sldId id="272" r:id="rId24"/>
    <p:sldId id="257" r:id="rId25"/>
    <p:sldId id="290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CC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39" autoAdjust="0"/>
  </p:normalViewPr>
  <p:slideViewPr>
    <p:cSldViewPr>
      <p:cViewPr varScale="1">
        <p:scale>
          <a:sx n="40" d="100"/>
          <a:sy n="40" d="100"/>
        </p:scale>
        <p:origin x="-103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86ED-FB53-492B-90F8-B72B9633D701}" type="datetimeFigureOut">
              <a:rPr lang="it-IT" smtClean="0"/>
              <a:t>30/01/2016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A4AA-398E-4E91-B8B7-067CB7774BF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481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86ED-FB53-492B-90F8-B72B9633D701}" type="datetimeFigureOut">
              <a:rPr lang="it-IT" smtClean="0"/>
              <a:t>30/01/2016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A4AA-398E-4E91-B8B7-067CB7774BF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578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86ED-FB53-492B-90F8-B72B9633D701}" type="datetimeFigureOut">
              <a:rPr lang="it-IT" smtClean="0"/>
              <a:t>30/01/2016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A4AA-398E-4E91-B8B7-067CB7774BF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53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86ED-FB53-492B-90F8-B72B9633D701}" type="datetimeFigureOut">
              <a:rPr lang="it-IT" smtClean="0"/>
              <a:t>30/01/2016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A4AA-398E-4E91-B8B7-067CB7774BF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198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86ED-FB53-492B-90F8-B72B9633D701}" type="datetimeFigureOut">
              <a:rPr lang="it-IT" smtClean="0"/>
              <a:t>30/01/2016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A4AA-398E-4E91-B8B7-067CB7774BF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243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86ED-FB53-492B-90F8-B72B9633D701}" type="datetimeFigureOut">
              <a:rPr lang="it-IT" smtClean="0"/>
              <a:t>30/01/2016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A4AA-398E-4E91-B8B7-067CB7774BF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032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86ED-FB53-492B-90F8-B72B9633D701}" type="datetimeFigureOut">
              <a:rPr lang="it-IT" smtClean="0"/>
              <a:t>30/01/2016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A4AA-398E-4E91-B8B7-067CB7774BF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846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86ED-FB53-492B-90F8-B72B9633D701}" type="datetimeFigureOut">
              <a:rPr lang="it-IT" smtClean="0"/>
              <a:t>30/01/2016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A4AA-398E-4E91-B8B7-067CB7774BF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909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86ED-FB53-492B-90F8-B72B9633D701}" type="datetimeFigureOut">
              <a:rPr lang="it-IT" smtClean="0"/>
              <a:t>30/01/2016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A4AA-398E-4E91-B8B7-067CB7774BF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824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86ED-FB53-492B-90F8-B72B9633D701}" type="datetimeFigureOut">
              <a:rPr lang="it-IT" smtClean="0"/>
              <a:t>30/01/2016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A4AA-398E-4E91-B8B7-067CB7774BF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608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86ED-FB53-492B-90F8-B72B9633D701}" type="datetimeFigureOut">
              <a:rPr lang="it-IT" smtClean="0"/>
              <a:t>30/01/2016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A4AA-398E-4E91-B8B7-067CB7774BF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85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C86ED-FB53-492B-90F8-B72B9633D701}" type="datetimeFigureOut">
              <a:rPr lang="it-IT" smtClean="0"/>
              <a:t>30/01/2016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FA4AA-398E-4E91-B8B7-067CB7774BF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363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hyperlink" Target="Presentazione%20Olimpo.ppt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9004" y="1988840"/>
            <a:ext cx="894187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PENSIERO COMPUTAZIONALE </a:t>
            </a:r>
            <a:endParaRPr lang="it-IT" sz="4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Contenuti da esplorare</a:t>
            </a:r>
          </a:p>
          <a:p>
            <a:pPr algn="ctr"/>
            <a:endParaRPr lang="it-IT" sz="4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endParaRPr lang="it-IT" sz="4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endParaRPr lang="it-IT" sz="4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endParaRPr lang="it-IT" sz="4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68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asellaDiTesto 60"/>
          <p:cNvSpPr txBox="1"/>
          <p:nvPr/>
        </p:nvSpPr>
        <p:spPr>
          <a:xfrm>
            <a:off x="555527" y="44624"/>
            <a:ext cx="803296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 smtClean="0"/>
              <a:t>I </a:t>
            </a:r>
            <a:r>
              <a:rPr lang="en-US" dirty="0"/>
              <a:t>DIAGRAMMI ENTITA’-</a:t>
            </a:r>
            <a:r>
              <a:rPr lang="en-US" dirty="0" smtClean="0"/>
              <a:t>RELAZIONE: COSA SONO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408" y="836712"/>
            <a:ext cx="861554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Servono per il progetto do </a:t>
            </a:r>
            <a:r>
              <a:rPr lang="it-IT" sz="24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basi di dati</a:t>
            </a: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it-IT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1200"/>
              </a:spcBef>
            </a:pP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Si riferiscono al progetto della struttura dell’archivio che ospiterà i dati</a:t>
            </a:r>
          </a:p>
          <a:p>
            <a:pPr>
              <a:spcBef>
                <a:spcPts val="1200"/>
              </a:spcBef>
            </a:pP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La struttura dell’archivio dipenderà dalla natura dei dati e dalle operazioni/interrogazioni che si vogliono fare su quei dati…</a:t>
            </a:r>
            <a:endParaRPr lang="it-IT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1200"/>
              </a:spcBef>
            </a:pP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…e in ultima analisi dagli obiettivi che ci siamo dati</a:t>
            </a:r>
          </a:p>
          <a:p>
            <a:pPr>
              <a:spcBef>
                <a:spcPts val="1200"/>
              </a:spcBef>
            </a:pPr>
            <a:endParaRPr lang="it-IT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1200"/>
              </a:spcBef>
            </a:pPr>
            <a:endParaRPr lang="it-IT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1200"/>
              </a:spcBef>
            </a:pPr>
            <a:r>
              <a:rPr lang="it-IT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Un esempio</a:t>
            </a: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: Fare un’indagine su alcuni quotidiani per scoprire che peso danno alle notizie provenienti dai diversi paesi del mondo</a:t>
            </a:r>
            <a:endParaRPr lang="it-IT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15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6091459" y="1977105"/>
            <a:ext cx="144016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Paese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683376" y="4319750"/>
            <a:ext cx="158417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Quotidiano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985408" y="3167622"/>
            <a:ext cx="158417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Articolo</a:t>
            </a:r>
            <a:endParaRPr lang="it-IT" sz="2400" dirty="0">
              <a:solidFill>
                <a:schemeClr val="tx1"/>
              </a:solidFill>
            </a:endParaRPr>
          </a:p>
        </p:txBody>
      </p:sp>
      <p:grpSp>
        <p:nvGrpSpPr>
          <p:cNvPr id="56" name="Gruppo 55"/>
          <p:cNvGrpSpPr/>
          <p:nvPr/>
        </p:nvGrpSpPr>
        <p:grpSpPr>
          <a:xfrm>
            <a:off x="1456959" y="3074117"/>
            <a:ext cx="2508127" cy="1245635"/>
            <a:chOff x="1456959" y="3083366"/>
            <a:chExt cx="2508127" cy="1245635"/>
          </a:xfrm>
        </p:grpSpPr>
        <p:grpSp>
          <p:nvGrpSpPr>
            <p:cNvPr id="49" name="Gruppo 48"/>
            <p:cNvGrpSpPr/>
            <p:nvPr/>
          </p:nvGrpSpPr>
          <p:grpSpPr>
            <a:xfrm>
              <a:off x="1456959" y="3083366"/>
              <a:ext cx="2138638" cy="907089"/>
              <a:chOff x="1456959" y="3083366"/>
              <a:chExt cx="2138638" cy="907089"/>
            </a:xfrm>
          </p:grpSpPr>
          <p:sp>
            <p:nvSpPr>
              <p:cNvPr id="13" name="Decisione 12"/>
              <p:cNvSpPr/>
              <p:nvPr/>
            </p:nvSpPr>
            <p:spPr>
              <a:xfrm>
                <a:off x="1456959" y="3083366"/>
                <a:ext cx="2138638" cy="907089"/>
              </a:xfrm>
              <a:prstGeom prst="flowChartDecis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asellaDiTesto 13"/>
              <p:cNvSpPr txBox="1"/>
              <p:nvPr/>
            </p:nvSpPr>
            <p:spPr>
              <a:xfrm>
                <a:off x="1683376" y="3333092"/>
                <a:ext cx="17444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b="1" dirty="0" smtClean="0"/>
                  <a:t>Piubblicato_su</a:t>
                </a:r>
                <a:endParaRPr lang="it-IT" sz="2000" b="1" dirty="0"/>
              </a:p>
            </p:txBody>
          </p:sp>
        </p:grpSp>
        <p:grpSp>
          <p:nvGrpSpPr>
            <p:cNvPr id="15" name="Gruppo 14"/>
            <p:cNvGrpSpPr/>
            <p:nvPr/>
          </p:nvGrpSpPr>
          <p:grpSpPr>
            <a:xfrm>
              <a:off x="2533332" y="3968959"/>
              <a:ext cx="18627" cy="360042"/>
              <a:chOff x="4012745" y="4725144"/>
              <a:chExt cx="16934" cy="360042"/>
            </a:xfrm>
          </p:grpSpPr>
          <p:cxnSp>
            <p:nvCxnSpPr>
              <p:cNvPr id="16" name="Connettore 2 15"/>
              <p:cNvCxnSpPr/>
              <p:nvPr/>
            </p:nvCxnSpPr>
            <p:spPr>
              <a:xfrm>
                <a:off x="4012745" y="4725144"/>
                <a:ext cx="2" cy="3600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ttore 2 16"/>
              <p:cNvCxnSpPr/>
              <p:nvPr/>
            </p:nvCxnSpPr>
            <p:spPr>
              <a:xfrm rot="5400000" flipV="1">
                <a:off x="3917392" y="4922098"/>
                <a:ext cx="224573" cy="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Connettore 2 18"/>
            <p:cNvCxnSpPr/>
            <p:nvPr/>
          </p:nvCxnSpPr>
          <p:spPr>
            <a:xfrm rot="16200000" flipV="1">
              <a:off x="3775973" y="3330865"/>
              <a:ext cx="18185" cy="3600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uppo 52"/>
          <p:cNvGrpSpPr/>
          <p:nvPr/>
        </p:nvGrpSpPr>
        <p:grpSpPr>
          <a:xfrm>
            <a:off x="2059011" y="2087502"/>
            <a:ext cx="1019831" cy="1058623"/>
            <a:chOff x="2059011" y="2096751"/>
            <a:chExt cx="1019831" cy="1058623"/>
          </a:xfrm>
        </p:grpSpPr>
        <p:sp>
          <p:nvSpPr>
            <p:cNvPr id="25" name="CasellaDiTesto 24"/>
            <p:cNvSpPr txBox="1"/>
            <p:nvPr/>
          </p:nvSpPr>
          <p:spPr>
            <a:xfrm>
              <a:off x="2059011" y="2096751"/>
              <a:ext cx="10198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Quando</a:t>
              </a:r>
              <a:endParaRPr lang="it-IT" sz="2000" dirty="0"/>
            </a:p>
          </p:txBody>
        </p:sp>
        <p:cxnSp>
          <p:nvCxnSpPr>
            <p:cNvPr id="27" name="Connettore 1 26"/>
            <p:cNvCxnSpPr>
              <a:stCxn id="13" idx="0"/>
              <a:endCxn id="28" idx="4"/>
            </p:cNvCxnSpPr>
            <p:nvPr/>
          </p:nvCxnSpPr>
          <p:spPr>
            <a:xfrm flipV="1">
              <a:off x="2526278" y="2564803"/>
              <a:ext cx="11146" cy="5905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e 27"/>
            <p:cNvSpPr/>
            <p:nvPr/>
          </p:nvSpPr>
          <p:spPr>
            <a:xfrm>
              <a:off x="2439773" y="2384783"/>
              <a:ext cx="195302" cy="1800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00"/>
            </a:p>
          </p:txBody>
        </p:sp>
      </p:grpSp>
      <p:cxnSp>
        <p:nvCxnSpPr>
          <p:cNvPr id="9" name="Connettore 2 8"/>
          <p:cNvCxnSpPr>
            <a:stCxn id="7" idx="3"/>
            <a:endCxn id="6" idx="1"/>
          </p:cNvCxnSpPr>
          <p:nvPr/>
        </p:nvCxnSpPr>
        <p:spPr>
          <a:xfrm flipV="1">
            <a:off x="5731419" y="2337145"/>
            <a:ext cx="360040" cy="38389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uppo 54"/>
          <p:cNvGrpSpPr/>
          <p:nvPr/>
        </p:nvGrpSpPr>
        <p:grpSpPr>
          <a:xfrm>
            <a:off x="3787203" y="1943486"/>
            <a:ext cx="2253457" cy="1296144"/>
            <a:chOff x="3787203" y="1952735"/>
            <a:chExt cx="2253457" cy="1296144"/>
          </a:xfrm>
        </p:grpSpPr>
        <p:grpSp>
          <p:nvGrpSpPr>
            <p:cNvPr id="48" name="Gruppo 47"/>
            <p:cNvGrpSpPr/>
            <p:nvPr/>
          </p:nvGrpSpPr>
          <p:grpSpPr>
            <a:xfrm>
              <a:off x="3787203" y="1952735"/>
              <a:ext cx="1944216" cy="864096"/>
              <a:chOff x="3787203" y="1952735"/>
              <a:chExt cx="1944216" cy="864096"/>
            </a:xfrm>
          </p:grpSpPr>
          <p:sp>
            <p:nvSpPr>
              <p:cNvPr id="7" name="Decisione 6"/>
              <p:cNvSpPr/>
              <p:nvPr/>
            </p:nvSpPr>
            <p:spPr>
              <a:xfrm>
                <a:off x="3787203" y="1952735"/>
                <a:ext cx="1944216" cy="864096"/>
              </a:xfrm>
              <a:prstGeom prst="flowChartDecis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CasellaDiTesto 7"/>
              <p:cNvSpPr txBox="1"/>
              <p:nvPr/>
            </p:nvSpPr>
            <p:spPr>
              <a:xfrm>
                <a:off x="4181109" y="2168759"/>
                <a:ext cx="12308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b="1" dirty="0" err="1" smtClean="0"/>
                  <a:t>Riferito_a</a:t>
                </a:r>
                <a:endParaRPr lang="it-IT" sz="2000" b="1" dirty="0"/>
              </a:p>
            </p:txBody>
          </p:sp>
        </p:grpSp>
        <p:cxnSp>
          <p:nvCxnSpPr>
            <p:cNvPr id="18" name="Connettore 2 17"/>
            <p:cNvCxnSpPr>
              <a:stCxn id="12" idx="0"/>
              <a:endCxn id="7" idx="2"/>
            </p:cNvCxnSpPr>
            <p:nvPr/>
          </p:nvCxnSpPr>
          <p:spPr>
            <a:xfrm flipH="1" flipV="1">
              <a:off x="4759311" y="2816831"/>
              <a:ext cx="18185" cy="43204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2 9"/>
            <p:cNvCxnSpPr/>
            <p:nvPr/>
          </p:nvCxnSpPr>
          <p:spPr>
            <a:xfrm flipV="1">
              <a:off x="5816087" y="2367850"/>
              <a:ext cx="224573" cy="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uppo 53"/>
          <p:cNvGrpSpPr/>
          <p:nvPr/>
        </p:nvGrpSpPr>
        <p:grpSpPr>
          <a:xfrm>
            <a:off x="4759311" y="980728"/>
            <a:ext cx="3746474" cy="968581"/>
            <a:chOff x="4805199" y="1024839"/>
            <a:chExt cx="3746474" cy="968581"/>
          </a:xfrm>
        </p:grpSpPr>
        <p:sp>
          <p:nvSpPr>
            <p:cNvPr id="20" name="CasellaDiTesto 19"/>
            <p:cNvSpPr txBox="1"/>
            <p:nvPr/>
          </p:nvSpPr>
          <p:spPr>
            <a:xfrm>
              <a:off x="6676288" y="1151355"/>
              <a:ext cx="187538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it-IT" sz="2000" dirty="0" smtClean="0"/>
                <a:t>Zona del mondo</a:t>
              </a:r>
              <a:br>
                <a:rPr lang="it-IT" sz="2000" dirty="0" smtClean="0"/>
              </a:br>
              <a:endParaRPr lang="it-IT" sz="2000" dirty="0"/>
            </a:p>
          </p:txBody>
        </p:sp>
        <p:cxnSp>
          <p:nvCxnSpPr>
            <p:cNvPr id="24" name="Connettore 1 23"/>
            <p:cNvCxnSpPr>
              <a:stCxn id="6" idx="0"/>
            </p:cNvCxnSpPr>
            <p:nvPr/>
          </p:nvCxnSpPr>
          <p:spPr>
            <a:xfrm flipV="1">
              <a:off x="6811539" y="1655454"/>
              <a:ext cx="596786" cy="32165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e 25"/>
            <p:cNvSpPr/>
            <p:nvPr/>
          </p:nvSpPr>
          <p:spPr>
            <a:xfrm>
              <a:off x="7391392" y="1501616"/>
              <a:ext cx="195302" cy="1800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00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4805199" y="1024839"/>
              <a:ext cx="14262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it-IT" sz="2000" dirty="0" err="1" smtClean="0"/>
                <a:t>NomePaese</a:t>
              </a:r>
              <a:endParaRPr lang="it-IT" sz="2000" dirty="0"/>
            </a:p>
          </p:txBody>
        </p:sp>
        <p:sp>
          <p:nvSpPr>
            <p:cNvPr id="34" name="Ovale 33"/>
            <p:cNvSpPr/>
            <p:nvPr/>
          </p:nvSpPr>
          <p:spPr>
            <a:xfrm>
              <a:off x="5553992" y="1384879"/>
              <a:ext cx="195302" cy="1800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00"/>
            </a:p>
          </p:txBody>
        </p:sp>
        <p:cxnSp>
          <p:nvCxnSpPr>
            <p:cNvPr id="35" name="Connettore 1 34"/>
            <p:cNvCxnSpPr>
              <a:stCxn id="34" idx="6"/>
            </p:cNvCxnSpPr>
            <p:nvPr/>
          </p:nvCxnSpPr>
          <p:spPr>
            <a:xfrm>
              <a:off x="5749294" y="1474889"/>
              <a:ext cx="1074722" cy="5185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uppo 50"/>
          <p:cNvGrpSpPr/>
          <p:nvPr/>
        </p:nvGrpSpPr>
        <p:grpSpPr>
          <a:xfrm>
            <a:off x="323528" y="5019401"/>
            <a:ext cx="4543064" cy="1001887"/>
            <a:chOff x="323528" y="5028650"/>
            <a:chExt cx="4543064" cy="1001887"/>
          </a:xfrm>
        </p:grpSpPr>
        <p:sp>
          <p:nvSpPr>
            <p:cNvPr id="36" name="CasellaDiTesto 35"/>
            <p:cNvSpPr txBox="1"/>
            <p:nvPr/>
          </p:nvSpPr>
          <p:spPr>
            <a:xfrm>
              <a:off x="1842987" y="5322651"/>
              <a:ext cx="115550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it-IT" sz="2000" dirty="0" smtClean="0"/>
            </a:p>
            <a:p>
              <a:r>
                <a:rPr lang="it-IT" sz="2000" dirty="0" smtClean="0"/>
                <a:t>Proprietà</a:t>
              </a:r>
              <a:endParaRPr lang="it-IT" sz="2000" dirty="0"/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323528" y="5467559"/>
              <a:ext cx="13468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err="1" smtClean="0"/>
                <a:t>NomeQuot</a:t>
              </a:r>
              <a:endParaRPr lang="it-IT" sz="2000" dirty="0"/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3211139" y="5309398"/>
              <a:ext cx="165545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it-IT" sz="2000" dirty="0" smtClean="0"/>
            </a:p>
            <a:p>
              <a:r>
                <a:rPr lang="it-IT" sz="2000" dirty="0" smtClean="0"/>
                <a:t>Orientamento</a:t>
              </a:r>
              <a:endParaRPr lang="it-IT" sz="2000" dirty="0"/>
            </a:p>
          </p:txBody>
        </p:sp>
        <p:cxnSp>
          <p:nvCxnSpPr>
            <p:cNvPr id="39" name="Connettore 1 38"/>
            <p:cNvCxnSpPr>
              <a:stCxn id="11" idx="2"/>
              <a:endCxn id="40" idx="7"/>
            </p:cNvCxnSpPr>
            <p:nvPr/>
          </p:nvCxnSpPr>
          <p:spPr>
            <a:xfrm flipH="1">
              <a:off x="1094306" y="5049079"/>
              <a:ext cx="1381158" cy="31439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e 39"/>
            <p:cNvSpPr/>
            <p:nvPr/>
          </p:nvSpPr>
          <p:spPr>
            <a:xfrm>
              <a:off x="927605" y="5337111"/>
              <a:ext cx="195302" cy="1800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00"/>
            </a:p>
          </p:txBody>
        </p:sp>
        <p:cxnSp>
          <p:nvCxnSpPr>
            <p:cNvPr id="41" name="Connettore 1 40"/>
            <p:cNvCxnSpPr/>
            <p:nvPr/>
          </p:nvCxnSpPr>
          <p:spPr>
            <a:xfrm>
              <a:off x="2563067" y="5066012"/>
              <a:ext cx="1198493" cy="36110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e 41"/>
            <p:cNvSpPr/>
            <p:nvPr/>
          </p:nvSpPr>
          <p:spPr>
            <a:xfrm>
              <a:off x="3752850" y="5337111"/>
              <a:ext cx="195302" cy="1800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00"/>
            </a:p>
          </p:txBody>
        </p:sp>
        <p:cxnSp>
          <p:nvCxnSpPr>
            <p:cNvPr id="43" name="Connettore 1 42"/>
            <p:cNvCxnSpPr/>
            <p:nvPr/>
          </p:nvCxnSpPr>
          <p:spPr>
            <a:xfrm>
              <a:off x="2491059" y="5028650"/>
              <a:ext cx="0" cy="32995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e 43"/>
            <p:cNvSpPr/>
            <p:nvPr/>
          </p:nvSpPr>
          <p:spPr>
            <a:xfrm>
              <a:off x="2397842" y="5358320"/>
              <a:ext cx="195302" cy="1800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00"/>
            </a:p>
          </p:txBody>
        </p:sp>
      </p:grpSp>
      <p:grpSp>
        <p:nvGrpSpPr>
          <p:cNvPr id="50" name="Gruppo 49"/>
          <p:cNvGrpSpPr/>
          <p:nvPr/>
        </p:nvGrpSpPr>
        <p:grpSpPr>
          <a:xfrm>
            <a:off x="3558366" y="3878453"/>
            <a:ext cx="3974548" cy="1448796"/>
            <a:chOff x="3558366" y="3887702"/>
            <a:chExt cx="3974548" cy="1448796"/>
          </a:xfrm>
        </p:grpSpPr>
        <p:sp>
          <p:nvSpPr>
            <p:cNvPr id="21" name="CasellaDiTesto 20"/>
            <p:cNvSpPr txBox="1"/>
            <p:nvPr/>
          </p:nvSpPr>
          <p:spPr>
            <a:xfrm>
              <a:off x="4181109" y="4572115"/>
              <a:ext cx="164660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it-IT" sz="2000" dirty="0" smtClean="0"/>
            </a:p>
            <a:p>
              <a:r>
                <a:rPr lang="it-IT" sz="2000" dirty="0" smtClean="0"/>
                <a:t>Tipo di notizia</a:t>
              </a:r>
              <a:endParaRPr lang="it-IT" sz="2000" dirty="0"/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6373173" y="4628612"/>
              <a:ext cx="115974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Rilevanza</a:t>
              </a:r>
              <a:br>
                <a:rPr lang="it-IT" sz="2000" dirty="0" smtClean="0"/>
              </a:br>
              <a:r>
                <a:rPr lang="it-IT" sz="2000" dirty="0" smtClean="0"/>
                <a:t>attribuita</a:t>
              </a:r>
              <a:endParaRPr lang="it-IT" sz="2000" dirty="0"/>
            </a:p>
          </p:txBody>
        </p:sp>
        <p:cxnSp>
          <p:nvCxnSpPr>
            <p:cNvPr id="23" name="Connettore 1 22"/>
            <p:cNvCxnSpPr>
              <a:stCxn id="12" idx="2"/>
            </p:cNvCxnSpPr>
            <p:nvPr/>
          </p:nvCxnSpPr>
          <p:spPr>
            <a:xfrm>
              <a:off x="4777496" y="3896951"/>
              <a:ext cx="2175548" cy="70500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uppo 28"/>
            <p:cNvGrpSpPr/>
            <p:nvPr/>
          </p:nvGrpSpPr>
          <p:grpSpPr>
            <a:xfrm>
              <a:off x="4777496" y="3968959"/>
              <a:ext cx="298560" cy="775155"/>
              <a:chOff x="4986229" y="4869160"/>
              <a:chExt cx="298560" cy="775155"/>
            </a:xfrm>
          </p:grpSpPr>
          <p:cxnSp>
            <p:nvCxnSpPr>
              <p:cNvPr id="30" name="Connettore 1 29"/>
              <p:cNvCxnSpPr>
                <a:stCxn id="12" idx="2"/>
                <a:endCxn id="21" idx="0"/>
              </p:cNvCxnSpPr>
              <p:nvPr/>
            </p:nvCxnSpPr>
            <p:spPr>
              <a:xfrm>
                <a:off x="4986229" y="4869160"/>
                <a:ext cx="226916" cy="6031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Ovale 30"/>
              <p:cNvSpPr/>
              <p:nvPr/>
            </p:nvSpPr>
            <p:spPr>
              <a:xfrm>
                <a:off x="5089487" y="5464295"/>
                <a:ext cx="195302" cy="18002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2000"/>
              </a:p>
            </p:txBody>
          </p:sp>
        </p:grpSp>
        <p:sp>
          <p:nvSpPr>
            <p:cNvPr id="32" name="Ovale 31"/>
            <p:cNvSpPr/>
            <p:nvPr/>
          </p:nvSpPr>
          <p:spPr>
            <a:xfrm>
              <a:off x="6883060" y="4538609"/>
              <a:ext cx="195302" cy="1800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00"/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3558366" y="4310540"/>
              <a:ext cx="78168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it-IT" sz="2000" dirty="0" smtClean="0"/>
            </a:p>
            <a:p>
              <a:r>
                <a:rPr lang="it-IT" sz="2000" dirty="0" smtClean="0"/>
                <a:t>Titolo</a:t>
              </a:r>
              <a:endParaRPr lang="it-IT" sz="2000" dirty="0"/>
            </a:p>
          </p:txBody>
        </p:sp>
        <p:cxnSp>
          <p:nvCxnSpPr>
            <p:cNvPr id="46" name="Connettore 1 45"/>
            <p:cNvCxnSpPr>
              <a:stCxn id="12" idx="2"/>
            </p:cNvCxnSpPr>
            <p:nvPr/>
          </p:nvCxnSpPr>
          <p:spPr>
            <a:xfrm flipH="1">
              <a:off x="4126521" y="3887702"/>
              <a:ext cx="650975" cy="4135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e 46"/>
            <p:cNvSpPr/>
            <p:nvPr/>
          </p:nvSpPr>
          <p:spPr>
            <a:xfrm>
              <a:off x="3931219" y="4328999"/>
              <a:ext cx="195302" cy="1800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00"/>
            </a:p>
          </p:txBody>
        </p:sp>
      </p:grpSp>
      <p:sp>
        <p:nvSpPr>
          <p:cNvPr id="57" name="CasellaDiTesto 56"/>
          <p:cNvSpPr txBox="1"/>
          <p:nvPr/>
        </p:nvSpPr>
        <p:spPr>
          <a:xfrm>
            <a:off x="3011286" y="6258414"/>
            <a:ext cx="2900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COMPUTABILITA’</a:t>
            </a:r>
            <a:endParaRPr lang="it-IT" sz="2400" dirty="0">
              <a:latin typeface="Comic Sans MS" panose="030F0702030302020204" pitchFamily="66" charset="0"/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841663" y="44624"/>
            <a:ext cx="746069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UN ESEMPIO DI </a:t>
            </a:r>
            <a:r>
              <a:rPr lang="en-US" dirty="0" smtClean="0"/>
              <a:t>SCHEMA ENTITA</a:t>
            </a:r>
            <a:r>
              <a:rPr lang="en-US" dirty="0"/>
              <a:t>’-RELAZIONE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835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asellaDiTesto 60"/>
          <p:cNvSpPr txBox="1"/>
          <p:nvPr/>
        </p:nvSpPr>
        <p:spPr>
          <a:xfrm>
            <a:off x="2931975" y="44624"/>
            <a:ext cx="3280065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 smtClean="0"/>
              <a:t>VALORI COGNITIVI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408" y="620688"/>
            <a:ext cx="914059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definire </a:t>
            </a:r>
            <a:r>
              <a:rPr lang="it-IT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gli obiettivi </a:t>
            </a: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dell’indagine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formulare ipotesi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definire </a:t>
            </a:r>
            <a:r>
              <a:rPr lang="it-IT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lo schema </a:t>
            </a: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E-R confacente </a:t>
            </a:r>
            <a:r>
              <a:rPr lang="it-IT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agli obiettivi </a:t>
            </a: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prescelti</a:t>
            </a:r>
            <a:endParaRPr lang="it-IT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Raccolta dati e popolazione del </a:t>
            </a: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Data Base</a:t>
            </a:r>
            <a:endParaRPr lang="it-IT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Emergono dati imprevisti -&gt; come si modifica lo schema?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Ipotesi di partenza + ipotesi emerse in fase di raccolta dati</a:t>
            </a:r>
            <a:endParaRPr lang="it-IT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Verificare </a:t>
            </a:r>
            <a:r>
              <a:rPr lang="it-IT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ipotesi </a:t>
            </a: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(ipotesi -&gt; interrogazione)</a:t>
            </a:r>
            <a:endParaRPr lang="it-IT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Mettere </a:t>
            </a:r>
            <a:r>
              <a:rPr lang="it-IT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a punto la nuova conoscenza che emerge dai dati raccolti. </a:t>
            </a:r>
            <a:endParaRPr lang="it-IT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600"/>
              </a:spcBef>
            </a:pP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Aspetti + tecnici: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come si passa dallo schema E-R alla struttura del data base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uso dei linguaggi di interrogazione</a:t>
            </a:r>
          </a:p>
        </p:txBody>
      </p:sp>
    </p:spTree>
    <p:extLst>
      <p:ext uri="{BB962C8B-B14F-4D97-AF65-F5344CB8AC3E}">
        <p14:creationId xmlns:p14="http://schemas.microsoft.com/office/powerpoint/2010/main" val="294848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71800" y="1268760"/>
            <a:ext cx="3600400" cy="446449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sz="6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 RETI </a:t>
            </a:r>
          </a:p>
          <a:p>
            <a:pPr marL="0" indent="0" algn="ctr">
              <a:buNone/>
            </a:pPr>
            <a:r>
              <a:rPr lang="it-IT" sz="6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</a:t>
            </a:r>
          </a:p>
          <a:p>
            <a:pPr marL="0" indent="0" algn="ctr">
              <a:buNone/>
            </a:pPr>
            <a:r>
              <a:rPr lang="it-IT" sz="6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PETRI</a:t>
            </a:r>
          </a:p>
          <a:p>
            <a:pPr marL="0" indent="0" algn="ctr">
              <a:buNone/>
            </a:pPr>
            <a:endParaRPr lang="it-IT" sz="4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it-IT" sz="2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woped</a:t>
            </a:r>
            <a:endParaRPr lang="it-IT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68344" y="6021288"/>
            <a:ext cx="6415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>
                <a:solidFill>
                  <a:srgbClr val="00FF00"/>
                </a:solidFill>
              </a:rPr>
              <a:t>W</a:t>
            </a:r>
            <a:endParaRPr lang="it-IT" sz="40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0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asellaDiTesto 60"/>
          <p:cNvSpPr txBox="1"/>
          <p:nvPr/>
        </p:nvSpPr>
        <p:spPr>
          <a:xfrm>
            <a:off x="2117659" y="44624"/>
            <a:ext cx="4908715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LE RETI DI PETRI IN SINTESI</a:t>
            </a:r>
          </a:p>
          <a:p>
            <a:r>
              <a:rPr lang="en-US" dirty="0" err="1"/>
              <a:t>Aspetto</a:t>
            </a:r>
            <a:r>
              <a:rPr lang="en-US" dirty="0"/>
              <a:t> </a:t>
            </a:r>
            <a:r>
              <a:rPr lang="en-US" dirty="0" err="1"/>
              <a:t>statico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32920" y="1167710"/>
            <a:ext cx="86155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Sono un grafo con due tipi di nodi:</a:t>
            </a:r>
          </a:p>
          <a:p>
            <a:endParaRPr lang="it-IT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it-IT" sz="22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it-IT" sz="22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it-IT" sz="22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it-IT" sz="2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È possibile connettere solo nodi di tipo differente</a:t>
            </a:r>
          </a:p>
          <a:p>
            <a:endParaRPr lang="it-IT" sz="22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it-IT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it-IT" sz="22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it-IT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it-IT" sz="2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Gli archi (frecce) che entrano in una transizione hanno un significato univoco e così quelli che escono. Per gli archi non ci sono etichette</a:t>
            </a:r>
          </a:p>
          <a:p>
            <a:endParaRPr lang="it-IT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2" name="Gruppo 21"/>
          <p:cNvGrpSpPr/>
          <p:nvPr/>
        </p:nvGrpSpPr>
        <p:grpSpPr>
          <a:xfrm>
            <a:off x="803008" y="1758295"/>
            <a:ext cx="6001240" cy="864096"/>
            <a:chOff x="803008" y="1340768"/>
            <a:chExt cx="6001240" cy="864096"/>
          </a:xfrm>
        </p:grpSpPr>
        <p:sp>
          <p:nvSpPr>
            <p:cNvPr id="3" name="Ovale 2"/>
            <p:cNvSpPr/>
            <p:nvPr/>
          </p:nvSpPr>
          <p:spPr>
            <a:xfrm>
              <a:off x="1811120" y="1556792"/>
              <a:ext cx="60327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803008" y="1574260"/>
              <a:ext cx="8915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posti</a:t>
              </a:r>
              <a:endParaRPr lang="it-IT" sz="24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" name="Rettangolo 4"/>
            <p:cNvSpPr/>
            <p:nvPr/>
          </p:nvSpPr>
          <p:spPr>
            <a:xfrm>
              <a:off x="3755336" y="1733084"/>
              <a:ext cx="576064" cy="4717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7" name="Connettore 1 6"/>
            <p:cNvCxnSpPr/>
            <p:nvPr/>
          </p:nvCxnSpPr>
          <p:spPr>
            <a:xfrm flipV="1">
              <a:off x="3726533" y="1340768"/>
              <a:ext cx="633670" cy="720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asellaDiTesto 8"/>
            <p:cNvSpPr txBox="1"/>
            <p:nvPr/>
          </p:nvSpPr>
          <p:spPr>
            <a:xfrm>
              <a:off x="5111156" y="1594125"/>
              <a:ext cx="1693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transizioni</a:t>
              </a:r>
              <a:endParaRPr lang="it-IT" sz="24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8" name="Gruppo 27"/>
          <p:cNvGrpSpPr/>
          <p:nvPr/>
        </p:nvGrpSpPr>
        <p:grpSpPr>
          <a:xfrm>
            <a:off x="1248803" y="3651948"/>
            <a:ext cx="4763357" cy="554619"/>
            <a:chOff x="1248803" y="3234421"/>
            <a:chExt cx="4763357" cy="554619"/>
          </a:xfrm>
        </p:grpSpPr>
        <p:sp>
          <p:nvSpPr>
            <p:cNvPr id="10" name="Ovale 9"/>
            <p:cNvSpPr/>
            <p:nvPr/>
          </p:nvSpPr>
          <p:spPr>
            <a:xfrm>
              <a:off x="1248803" y="3284984"/>
              <a:ext cx="60327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Ovale 10"/>
            <p:cNvSpPr/>
            <p:nvPr/>
          </p:nvSpPr>
          <p:spPr>
            <a:xfrm>
              <a:off x="2312540" y="3284984"/>
              <a:ext cx="60327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2" name="Connettore 2 11"/>
            <p:cNvCxnSpPr>
              <a:stCxn id="10" idx="6"/>
              <a:endCxn id="11" idx="2"/>
            </p:cNvCxnSpPr>
            <p:nvPr/>
          </p:nvCxnSpPr>
          <p:spPr>
            <a:xfrm>
              <a:off x="1852079" y="3537012"/>
              <a:ext cx="46046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ttangolo 17"/>
            <p:cNvSpPr/>
            <p:nvPr/>
          </p:nvSpPr>
          <p:spPr>
            <a:xfrm>
              <a:off x="4195768" y="3264808"/>
              <a:ext cx="576064" cy="4717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Rettangolo 18"/>
            <p:cNvSpPr/>
            <p:nvPr/>
          </p:nvSpPr>
          <p:spPr>
            <a:xfrm>
              <a:off x="5436096" y="3234421"/>
              <a:ext cx="576064" cy="5021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0" name="Connettore 2 19"/>
            <p:cNvCxnSpPr/>
            <p:nvPr/>
          </p:nvCxnSpPr>
          <p:spPr>
            <a:xfrm flipV="1">
              <a:off x="4831619" y="3485504"/>
              <a:ext cx="604477" cy="6254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po 28"/>
          <p:cNvGrpSpPr/>
          <p:nvPr/>
        </p:nvGrpSpPr>
        <p:grpSpPr>
          <a:xfrm>
            <a:off x="1043608" y="3392408"/>
            <a:ext cx="4824536" cy="1124262"/>
            <a:chOff x="1043608" y="2974881"/>
            <a:chExt cx="4824536" cy="1124262"/>
          </a:xfrm>
        </p:grpSpPr>
        <p:cxnSp>
          <p:nvCxnSpPr>
            <p:cNvPr id="14" name="Connettore 1 13"/>
            <p:cNvCxnSpPr/>
            <p:nvPr/>
          </p:nvCxnSpPr>
          <p:spPr>
            <a:xfrm flipH="1">
              <a:off x="1043608" y="2996952"/>
              <a:ext cx="1728192" cy="110219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>
              <a:off x="1811120" y="2996952"/>
              <a:ext cx="960680" cy="110219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/>
            <p:nvPr/>
          </p:nvCxnSpPr>
          <p:spPr>
            <a:xfrm flipH="1">
              <a:off x="4139952" y="2974881"/>
              <a:ext cx="1728192" cy="110219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/>
            <p:nvPr/>
          </p:nvCxnSpPr>
          <p:spPr>
            <a:xfrm>
              <a:off x="4907464" y="2974881"/>
              <a:ext cx="960680" cy="110219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87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6028" y="1145639"/>
            <a:ext cx="8615544" cy="51706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it-IT" sz="2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Ogni posto può contenere una o più </a:t>
            </a:r>
            <a:r>
              <a:rPr lang="it-IT" sz="2200" b="1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marche</a:t>
            </a:r>
            <a:r>
              <a:rPr lang="it-IT" sz="2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(</a:t>
            </a:r>
            <a:r>
              <a:rPr lang="it-IT" sz="22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token</a:t>
            </a:r>
            <a:r>
              <a:rPr lang="it-IT" sz="2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  <a:p>
            <a:endParaRPr lang="it-IT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it-IT" sz="22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it-IT" sz="2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Una transizione può </a:t>
            </a:r>
            <a:r>
              <a:rPr lang="it-IT" sz="2200" b="1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scattare</a:t>
            </a:r>
            <a:r>
              <a:rPr lang="it-IT" sz="2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(</a:t>
            </a:r>
            <a:r>
              <a:rPr lang="it-IT" sz="22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fire</a:t>
            </a:r>
            <a:r>
              <a:rPr lang="it-IT" sz="2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) se e solo se c’è </a:t>
            </a:r>
            <a:r>
              <a:rPr lang="it-IT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almeno una marca </a:t>
            </a:r>
            <a:r>
              <a:rPr lang="it-IT" sz="2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in ciascuno dei posti di ingresso</a:t>
            </a:r>
          </a:p>
          <a:p>
            <a:endParaRPr lang="it-IT" sz="22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it-IT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it-IT" sz="22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it-IT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it-IT" sz="22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it-IT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it-IT" sz="22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it-IT" sz="2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Se e quando la transizione scatta viene consumata una marca in ciascuno dei posti di ingresso e viene prodotta una marca in ciascuno dei posti di uscita</a:t>
            </a:r>
            <a:endParaRPr lang="it-IT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2029442" y="44623"/>
            <a:ext cx="4908715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LE RETI DI PETRI IN SINTESI</a:t>
            </a:r>
          </a:p>
          <a:p>
            <a:r>
              <a:rPr lang="en-US" dirty="0" err="1"/>
              <a:t>Aspetto</a:t>
            </a:r>
            <a:r>
              <a:rPr lang="en-US" dirty="0"/>
              <a:t> </a:t>
            </a:r>
            <a:r>
              <a:rPr lang="en-US" dirty="0" err="1"/>
              <a:t>dinamico</a:t>
            </a:r>
            <a:endParaRPr lang="it-IT" dirty="0"/>
          </a:p>
        </p:txBody>
      </p:sp>
      <p:sp>
        <p:nvSpPr>
          <p:cNvPr id="3" name="Ovale 2"/>
          <p:cNvSpPr/>
          <p:nvPr/>
        </p:nvSpPr>
        <p:spPr>
          <a:xfrm>
            <a:off x="2411760" y="1628800"/>
            <a:ext cx="603276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4707632" y="1724947"/>
            <a:ext cx="144016" cy="126014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4860032" y="1877347"/>
            <a:ext cx="144016" cy="126014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4499992" y="1859345"/>
            <a:ext cx="144016" cy="126014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3707904" y="1859345"/>
            <a:ext cx="144016" cy="126014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3456284" y="1643321"/>
            <a:ext cx="603276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/>
          <p:cNvSpPr/>
          <p:nvPr/>
        </p:nvSpPr>
        <p:spPr>
          <a:xfrm>
            <a:off x="4472780" y="1643321"/>
            <a:ext cx="603276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7" name="Gruppo 36"/>
          <p:cNvGrpSpPr/>
          <p:nvPr/>
        </p:nvGrpSpPr>
        <p:grpSpPr>
          <a:xfrm>
            <a:off x="899592" y="3096580"/>
            <a:ext cx="2115444" cy="1944216"/>
            <a:chOff x="2816596" y="3356992"/>
            <a:chExt cx="2115444" cy="1944216"/>
          </a:xfrm>
        </p:grpSpPr>
        <p:sp>
          <p:nvSpPr>
            <p:cNvPr id="18" name="Rettangolo 17"/>
            <p:cNvSpPr/>
            <p:nvPr/>
          </p:nvSpPr>
          <p:spPr>
            <a:xfrm>
              <a:off x="3563888" y="4036791"/>
              <a:ext cx="576064" cy="47178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Ovale 32"/>
            <p:cNvSpPr/>
            <p:nvPr/>
          </p:nvSpPr>
          <p:spPr>
            <a:xfrm>
              <a:off x="3536676" y="4797152"/>
              <a:ext cx="60327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5" name="Connettore 2 14"/>
            <p:cNvCxnSpPr/>
            <p:nvPr/>
          </p:nvCxnSpPr>
          <p:spPr>
            <a:xfrm>
              <a:off x="3118234" y="3609020"/>
              <a:ext cx="589670" cy="427771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2 20"/>
            <p:cNvCxnSpPr>
              <a:endCxn id="18" idx="0"/>
            </p:cNvCxnSpPr>
            <p:nvPr/>
          </p:nvCxnSpPr>
          <p:spPr>
            <a:xfrm flipH="1">
              <a:off x="3851920" y="3609020"/>
              <a:ext cx="792088" cy="427771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e 9"/>
            <p:cNvSpPr/>
            <p:nvPr/>
          </p:nvSpPr>
          <p:spPr>
            <a:xfrm>
              <a:off x="4328764" y="3356992"/>
              <a:ext cx="603276" cy="5040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Ovale 10"/>
            <p:cNvSpPr/>
            <p:nvPr/>
          </p:nvSpPr>
          <p:spPr>
            <a:xfrm>
              <a:off x="2816596" y="3356992"/>
              <a:ext cx="603276" cy="5040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6" name="Connettore 2 35"/>
            <p:cNvCxnSpPr>
              <a:endCxn id="33" idx="0"/>
            </p:cNvCxnSpPr>
            <p:nvPr/>
          </p:nvCxnSpPr>
          <p:spPr>
            <a:xfrm flipH="1">
              <a:off x="3838314" y="4508571"/>
              <a:ext cx="13606" cy="288581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o 38"/>
          <p:cNvGrpSpPr/>
          <p:nvPr/>
        </p:nvGrpSpPr>
        <p:grpSpPr>
          <a:xfrm>
            <a:off x="5004048" y="2996952"/>
            <a:ext cx="2115444" cy="1944216"/>
            <a:chOff x="2816596" y="3356992"/>
            <a:chExt cx="2115444" cy="1944216"/>
          </a:xfrm>
        </p:grpSpPr>
        <p:sp>
          <p:nvSpPr>
            <p:cNvPr id="40" name="Rettangolo 39"/>
            <p:cNvSpPr/>
            <p:nvPr/>
          </p:nvSpPr>
          <p:spPr>
            <a:xfrm>
              <a:off x="3563888" y="4036791"/>
              <a:ext cx="576064" cy="471780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Ovale 40"/>
            <p:cNvSpPr/>
            <p:nvPr/>
          </p:nvSpPr>
          <p:spPr>
            <a:xfrm>
              <a:off x="3536676" y="4797152"/>
              <a:ext cx="60327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2" name="Connettore 2 41"/>
            <p:cNvCxnSpPr/>
            <p:nvPr/>
          </p:nvCxnSpPr>
          <p:spPr>
            <a:xfrm>
              <a:off x="3118234" y="3609020"/>
              <a:ext cx="589670" cy="427771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2 42"/>
            <p:cNvCxnSpPr>
              <a:endCxn id="40" idx="0"/>
            </p:cNvCxnSpPr>
            <p:nvPr/>
          </p:nvCxnSpPr>
          <p:spPr>
            <a:xfrm flipH="1">
              <a:off x="3851920" y="3609020"/>
              <a:ext cx="792088" cy="427771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e 43"/>
            <p:cNvSpPr/>
            <p:nvPr/>
          </p:nvSpPr>
          <p:spPr>
            <a:xfrm>
              <a:off x="4328764" y="3356992"/>
              <a:ext cx="603276" cy="5040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Ovale 44"/>
            <p:cNvSpPr/>
            <p:nvPr/>
          </p:nvSpPr>
          <p:spPr>
            <a:xfrm>
              <a:off x="2816596" y="3356992"/>
              <a:ext cx="603276" cy="5040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6" name="Connettore 2 45"/>
            <p:cNvCxnSpPr>
              <a:endCxn id="41" idx="0"/>
            </p:cNvCxnSpPr>
            <p:nvPr/>
          </p:nvCxnSpPr>
          <p:spPr>
            <a:xfrm flipH="1">
              <a:off x="3838314" y="4508571"/>
              <a:ext cx="13606" cy="288581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Ovale 46"/>
          <p:cNvSpPr/>
          <p:nvPr/>
        </p:nvSpPr>
        <p:spPr>
          <a:xfrm>
            <a:off x="1115616" y="3140968"/>
            <a:ext cx="144016" cy="126014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Ovale 47"/>
          <p:cNvSpPr/>
          <p:nvPr/>
        </p:nvSpPr>
        <p:spPr>
          <a:xfrm>
            <a:off x="1043608" y="3356992"/>
            <a:ext cx="144016" cy="126014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Ovale 48"/>
          <p:cNvSpPr/>
          <p:nvPr/>
        </p:nvSpPr>
        <p:spPr>
          <a:xfrm>
            <a:off x="5220072" y="3212976"/>
            <a:ext cx="144016" cy="126014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Ovale 49"/>
          <p:cNvSpPr/>
          <p:nvPr/>
        </p:nvSpPr>
        <p:spPr>
          <a:xfrm>
            <a:off x="6588224" y="3068960"/>
            <a:ext cx="144016" cy="126014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/>
          <p:cNvSpPr/>
          <p:nvPr/>
        </p:nvSpPr>
        <p:spPr>
          <a:xfrm>
            <a:off x="6804248" y="3212976"/>
            <a:ext cx="144016" cy="126014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Ovale 51"/>
          <p:cNvSpPr/>
          <p:nvPr/>
        </p:nvSpPr>
        <p:spPr>
          <a:xfrm>
            <a:off x="5796136" y="4599130"/>
            <a:ext cx="144016" cy="126014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vale 52"/>
          <p:cNvSpPr/>
          <p:nvPr/>
        </p:nvSpPr>
        <p:spPr>
          <a:xfrm>
            <a:off x="6012160" y="4743146"/>
            <a:ext cx="144016" cy="126014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00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23" grpId="0" animBg="1"/>
      <p:bldP spid="24" grpId="0" animBg="1"/>
      <p:bldP spid="25" grpId="0" animBg="1"/>
      <p:bldP spid="30" grpId="0" animBg="1"/>
      <p:bldP spid="31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74085" y="554647"/>
            <a:ext cx="8615544" cy="11079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it-IT" sz="2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Due interpretazioni (significati) possibili</a:t>
            </a:r>
          </a:p>
          <a:p>
            <a:endParaRPr lang="it-IT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it-IT" sz="2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1. ATTIVITÀ - RISORSE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1916434" y="44623"/>
            <a:ext cx="513474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 smtClean="0"/>
              <a:t>INTERPRETAZIONE DELLE RETI</a:t>
            </a: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1646884" y="2380607"/>
            <a:ext cx="576064" cy="47178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600" dirty="0">
              <a:solidFill>
                <a:srgbClr val="002060"/>
              </a:solidFill>
            </a:endParaRPr>
          </a:p>
        </p:txBody>
      </p:sp>
      <p:sp>
        <p:nvSpPr>
          <p:cNvPr id="33" name="Ovale 32"/>
          <p:cNvSpPr/>
          <p:nvPr/>
        </p:nvSpPr>
        <p:spPr>
          <a:xfrm>
            <a:off x="2096516" y="3140968"/>
            <a:ext cx="603276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2 14"/>
          <p:cNvCxnSpPr/>
          <p:nvPr/>
        </p:nvCxnSpPr>
        <p:spPr>
          <a:xfrm>
            <a:off x="1201230" y="1952836"/>
            <a:ext cx="589670" cy="427771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endCxn id="18" idx="0"/>
          </p:cNvCxnSpPr>
          <p:nvPr/>
        </p:nvCxnSpPr>
        <p:spPr>
          <a:xfrm flipH="1">
            <a:off x="1934916" y="1952836"/>
            <a:ext cx="792088" cy="427771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2411760" y="1700808"/>
            <a:ext cx="603276" cy="50405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899592" y="1700808"/>
            <a:ext cx="603276" cy="50405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6" name="Connettore 2 35"/>
          <p:cNvCxnSpPr>
            <a:endCxn id="33" idx="0"/>
          </p:cNvCxnSpPr>
          <p:nvPr/>
        </p:nvCxnSpPr>
        <p:spPr>
          <a:xfrm>
            <a:off x="2096516" y="2852387"/>
            <a:ext cx="301638" cy="288581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e 46"/>
          <p:cNvSpPr/>
          <p:nvPr/>
        </p:nvSpPr>
        <p:spPr>
          <a:xfrm>
            <a:off x="2627784" y="1907214"/>
            <a:ext cx="144016" cy="126014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Ovale 47"/>
          <p:cNvSpPr/>
          <p:nvPr/>
        </p:nvSpPr>
        <p:spPr>
          <a:xfrm>
            <a:off x="1043608" y="1961220"/>
            <a:ext cx="144016" cy="126014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2359132" y="2456544"/>
            <a:ext cx="1728192" cy="4308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it-IT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ATTIVITÀ </a:t>
            </a:r>
          </a:p>
        </p:txBody>
      </p:sp>
      <p:sp>
        <p:nvSpPr>
          <p:cNvPr id="35" name="CasellaDiTesto 34"/>
          <p:cNvSpPr txBox="1"/>
          <p:nvPr/>
        </p:nvSpPr>
        <p:spPr>
          <a:xfrm>
            <a:off x="3320652" y="1700808"/>
            <a:ext cx="3555604" cy="4308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it-IT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RISORSE NECESSARIE</a:t>
            </a:r>
          </a:p>
        </p:txBody>
      </p:sp>
      <p:sp>
        <p:nvSpPr>
          <p:cNvPr id="38" name="CasellaDiTesto 37"/>
          <p:cNvSpPr txBox="1"/>
          <p:nvPr/>
        </p:nvSpPr>
        <p:spPr>
          <a:xfrm>
            <a:off x="3032620" y="3177552"/>
            <a:ext cx="3555604" cy="4308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it-IT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RISORSE PRODOTTE</a:t>
            </a:r>
          </a:p>
        </p:txBody>
      </p:sp>
      <p:sp>
        <p:nvSpPr>
          <p:cNvPr id="54" name="Rettangolo 53"/>
          <p:cNvSpPr/>
          <p:nvPr/>
        </p:nvSpPr>
        <p:spPr>
          <a:xfrm>
            <a:off x="1646884" y="5404943"/>
            <a:ext cx="576064" cy="47178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600" dirty="0">
              <a:solidFill>
                <a:srgbClr val="002060"/>
              </a:solidFill>
            </a:endParaRPr>
          </a:p>
        </p:txBody>
      </p:sp>
      <p:sp>
        <p:nvSpPr>
          <p:cNvPr id="55" name="Ovale 54"/>
          <p:cNvSpPr/>
          <p:nvPr/>
        </p:nvSpPr>
        <p:spPr>
          <a:xfrm>
            <a:off x="1619672" y="6165304"/>
            <a:ext cx="603276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6" name="Connettore 2 55"/>
          <p:cNvCxnSpPr/>
          <p:nvPr/>
        </p:nvCxnSpPr>
        <p:spPr>
          <a:xfrm>
            <a:off x="1201230" y="4977172"/>
            <a:ext cx="589670" cy="427771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>
            <a:endCxn id="54" idx="0"/>
          </p:cNvCxnSpPr>
          <p:nvPr/>
        </p:nvCxnSpPr>
        <p:spPr>
          <a:xfrm flipH="1">
            <a:off x="1934916" y="4977172"/>
            <a:ext cx="792088" cy="427771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e 57"/>
          <p:cNvSpPr/>
          <p:nvPr/>
        </p:nvSpPr>
        <p:spPr>
          <a:xfrm>
            <a:off x="2411760" y="4725144"/>
            <a:ext cx="603276" cy="50405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Ovale 58"/>
          <p:cNvSpPr/>
          <p:nvPr/>
        </p:nvSpPr>
        <p:spPr>
          <a:xfrm>
            <a:off x="899592" y="4725144"/>
            <a:ext cx="603276" cy="50405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0" name="Connettore 2 59"/>
          <p:cNvCxnSpPr>
            <a:endCxn id="55" idx="0"/>
          </p:cNvCxnSpPr>
          <p:nvPr/>
        </p:nvCxnSpPr>
        <p:spPr>
          <a:xfrm flipH="1">
            <a:off x="1921310" y="5876723"/>
            <a:ext cx="13606" cy="288581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e 61"/>
          <p:cNvSpPr/>
          <p:nvPr/>
        </p:nvSpPr>
        <p:spPr>
          <a:xfrm>
            <a:off x="2627784" y="4931550"/>
            <a:ext cx="144016" cy="126014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Ovale 62"/>
          <p:cNvSpPr/>
          <p:nvPr/>
        </p:nvSpPr>
        <p:spPr>
          <a:xfrm>
            <a:off x="1043608" y="4985556"/>
            <a:ext cx="144016" cy="126014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CasellaDiTesto 63"/>
          <p:cNvSpPr txBox="1"/>
          <p:nvPr/>
        </p:nvSpPr>
        <p:spPr>
          <a:xfrm>
            <a:off x="2359132" y="5480880"/>
            <a:ext cx="1728192" cy="4308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it-IT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EVENTO </a:t>
            </a:r>
          </a:p>
        </p:txBody>
      </p:sp>
      <p:sp>
        <p:nvSpPr>
          <p:cNvPr id="65" name="CasellaDiTesto 64"/>
          <p:cNvSpPr txBox="1"/>
          <p:nvPr/>
        </p:nvSpPr>
        <p:spPr>
          <a:xfrm>
            <a:off x="3320652" y="4725144"/>
            <a:ext cx="5139780" cy="4308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it-IT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CONDIZIONI NECESSARIE</a:t>
            </a:r>
          </a:p>
        </p:txBody>
      </p:sp>
      <p:sp>
        <p:nvSpPr>
          <p:cNvPr id="66" name="CasellaDiTesto 65"/>
          <p:cNvSpPr txBox="1"/>
          <p:nvPr/>
        </p:nvSpPr>
        <p:spPr>
          <a:xfrm>
            <a:off x="2312540" y="6201889"/>
            <a:ext cx="4738634" cy="4308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it-IT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CONDIZIONI CONSEGUENTI</a:t>
            </a:r>
          </a:p>
        </p:txBody>
      </p:sp>
      <p:sp>
        <p:nvSpPr>
          <p:cNvPr id="67" name="CasellaDiTesto 66"/>
          <p:cNvSpPr txBox="1"/>
          <p:nvPr/>
        </p:nvSpPr>
        <p:spPr>
          <a:xfrm>
            <a:off x="348944" y="4023416"/>
            <a:ext cx="8615544" cy="4308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it-IT" sz="2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2. CONDIZIONI - EVENTI</a:t>
            </a:r>
          </a:p>
        </p:txBody>
      </p:sp>
      <p:sp>
        <p:nvSpPr>
          <p:cNvPr id="68" name="Ovale 67"/>
          <p:cNvSpPr/>
          <p:nvPr/>
        </p:nvSpPr>
        <p:spPr>
          <a:xfrm>
            <a:off x="1115616" y="3140968"/>
            <a:ext cx="603276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9" name="Connettore 2 68"/>
          <p:cNvCxnSpPr>
            <a:stCxn id="18" idx="2"/>
            <a:endCxn id="68" idx="0"/>
          </p:cNvCxnSpPr>
          <p:nvPr/>
        </p:nvCxnSpPr>
        <p:spPr>
          <a:xfrm flipH="1">
            <a:off x="1417254" y="2852387"/>
            <a:ext cx="517662" cy="288581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8350123" y="6063389"/>
            <a:ext cx="6415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>
                <a:solidFill>
                  <a:srgbClr val="00FF00"/>
                </a:solidFill>
              </a:rPr>
              <a:t>W</a:t>
            </a:r>
            <a:endParaRPr lang="it-IT" sz="40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8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3" grpId="0" animBg="1"/>
      <p:bldP spid="10" grpId="0" animBg="1"/>
      <p:bldP spid="11" grpId="0" animBg="1"/>
      <p:bldP spid="47" grpId="0" animBg="1"/>
      <p:bldP spid="48" grpId="0" animBg="1"/>
      <p:bldP spid="34" grpId="0" animBg="1"/>
      <p:bldP spid="35" grpId="0" animBg="1"/>
      <p:bldP spid="38" grpId="0" animBg="1"/>
      <p:bldP spid="54" grpId="0" animBg="1"/>
      <p:bldP spid="55" grpId="0" animBg="1"/>
      <p:bldP spid="58" grpId="0" animBg="1"/>
      <p:bldP spid="59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27328" y="1484748"/>
            <a:ext cx="159851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La formica è</a:t>
            </a:r>
          </a:p>
          <a:p>
            <a:pPr algn="ctr"/>
            <a:r>
              <a:rPr lang="it-IT" sz="1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previdente</a:t>
            </a:r>
            <a:endParaRPr lang="it-IT" sz="19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099976" y="1443468"/>
            <a:ext cx="166263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La cicala è</a:t>
            </a:r>
            <a:br>
              <a:rPr lang="it-IT" sz="1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it-IT" sz="1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imprevidente</a:t>
            </a:r>
            <a:endParaRPr lang="it-IT" sz="19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952006" y="2156920"/>
            <a:ext cx="114967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È estate</a:t>
            </a:r>
            <a:endParaRPr lang="it-IT" sz="19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882148" y="2021796"/>
            <a:ext cx="190308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C’è abbondanza</a:t>
            </a:r>
          </a:p>
          <a:p>
            <a:pPr algn="ctr"/>
            <a:r>
              <a:rPr lang="it-IT" sz="1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di cibo</a:t>
            </a:r>
            <a:endParaRPr lang="it-IT" sz="19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134613" y="2126149"/>
            <a:ext cx="114967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È estate</a:t>
            </a:r>
            <a:endParaRPr lang="it-IT" sz="19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7951550" y="1814099"/>
            <a:ext cx="104868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C’è un</a:t>
            </a:r>
          </a:p>
          <a:p>
            <a:pPr algn="ctr"/>
            <a:r>
              <a:rPr lang="it-IT" sz="1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bel sole</a:t>
            </a:r>
            <a:endParaRPr lang="it-IT" sz="19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728989" y="4146460"/>
            <a:ext cx="146546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La formica </a:t>
            </a:r>
            <a:br>
              <a:rPr lang="it-IT" sz="1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it-IT" sz="1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è pronta</a:t>
            </a:r>
            <a:endParaRPr lang="it-IT" sz="19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7496845" y="4071157"/>
            <a:ext cx="156004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La cicala  è</a:t>
            </a:r>
            <a:br>
              <a:rPr lang="it-IT" sz="1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it-IT" sz="1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impreparata</a:t>
            </a:r>
            <a:endParaRPr lang="it-IT" sz="19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2064276" y="5632212"/>
            <a:ext cx="245612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Formica al sicuro</a:t>
            </a:r>
            <a:br>
              <a:rPr lang="it-IT" sz="1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it-IT" sz="1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 cicala in </a:t>
            </a:r>
            <a: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  <a:t>difficoltà</a:t>
            </a:r>
          </a:p>
        </p:txBody>
      </p:sp>
      <p:sp>
        <p:nvSpPr>
          <p:cNvPr id="8" name="Ovale 7"/>
          <p:cNvSpPr/>
          <p:nvPr/>
        </p:nvSpPr>
        <p:spPr>
          <a:xfrm>
            <a:off x="2216536" y="2237664"/>
            <a:ext cx="568350" cy="52133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90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Ovale 23"/>
          <p:cNvSpPr/>
          <p:nvPr/>
        </p:nvSpPr>
        <p:spPr>
          <a:xfrm>
            <a:off x="1130481" y="2508573"/>
            <a:ext cx="568350" cy="52133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90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Ovale 25"/>
          <p:cNvSpPr/>
          <p:nvPr/>
        </p:nvSpPr>
        <p:spPr>
          <a:xfrm>
            <a:off x="2136814" y="4258586"/>
            <a:ext cx="568350" cy="52133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90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Ovale 26"/>
          <p:cNvSpPr/>
          <p:nvPr/>
        </p:nvSpPr>
        <p:spPr>
          <a:xfrm>
            <a:off x="3477508" y="2582722"/>
            <a:ext cx="568350" cy="52133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90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0" name="Connettore 2 29"/>
          <p:cNvCxnSpPr>
            <a:stCxn id="24" idx="5"/>
          </p:cNvCxnSpPr>
          <p:nvPr/>
        </p:nvCxnSpPr>
        <p:spPr>
          <a:xfrm>
            <a:off x="1615598" y="2953560"/>
            <a:ext cx="461235" cy="3303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8" idx="4"/>
            <a:endCxn id="5" idx="0"/>
          </p:cNvCxnSpPr>
          <p:nvPr/>
        </p:nvCxnSpPr>
        <p:spPr>
          <a:xfrm flipH="1">
            <a:off x="2460850" y="2758999"/>
            <a:ext cx="39861" cy="52490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stCxn id="27" idx="2"/>
          </p:cNvCxnSpPr>
          <p:nvPr/>
        </p:nvCxnSpPr>
        <p:spPr>
          <a:xfrm flipH="1">
            <a:off x="2927834" y="2843390"/>
            <a:ext cx="549674" cy="4405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>
            <a:stCxn id="5" idx="2"/>
            <a:endCxn id="26" idx="0"/>
          </p:cNvCxnSpPr>
          <p:nvPr/>
        </p:nvCxnSpPr>
        <p:spPr>
          <a:xfrm flipH="1">
            <a:off x="2420989" y="3932320"/>
            <a:ext cx="39861" cy="3262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e 56"/>
          <p:cNvSpPr/>
          <p:nvPr/>
        </p:nvSpPr>
        <p:spPr>
          <a:xfrm>
            <a:off x="6746469" y="2239961"/>
            <a:ext cx="568350" cy="52133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90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Ovale 57"/>
          <p:cNvSpPr/>
          <p:nvPr/>
        </p:nvSpPr>
        <p:spPr>
          <a:xfrm>
            <a:off x="5660414" y="2510870"/>
            <a:ext cx="568350" cy="52133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90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Ovale 58"/>
          <p:cNvSpPr/>
          <p:nvPr/>
        </p:nvSpPr>
        <p:spPr>
          <a:xfrm>
            <a:off x="6782106" y="4149044"/>
            <a:ext cx="568350" cy="52133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90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Ovale 59"/>
          <p:cNvSpPr/>
          <p:nvPr/>
        </p:nvSpPr>
        <p:spPr>
          <a:xfrm>
            <a:off x="7806478" y="2483073"/>
            <a:ext cx="568350" cy="52133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90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1" name="Connettore 2 60"/>
          <p:cNvCxnSpPr>
            <a:stCxn id="58" idx="5"/>
          </p:cNvCxnSpPr>
          <p:nvPr/>
        </p:nvCxnSpPr>
        <p:spPr>
          <a:xfrm>
            <a:off x="6145531" y="2955857"/>
            <a:ext cx="488136" cy="3280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stCxn id="57" idx="4"/>
            <a:endCxn id="46" idx="0"/>
          </p:cNvCxnSpPr>
          <p:nvPr/>
        </p:nvCxnSpPr>
        <p:spPr>
          <a:xfrm>
            <a:off x="7030644" y="2761296"/>
            <a:ext cx="31792" cy="4516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/>
          <p:cNvCxnSpPr>
            <a:stCxn id="60" idx="3"/>
          </p:cNvCxnSpPr>
          <p:nvPr/>
        </p:nvCxnSpPr>
        <p:spPr>
          <a:xfrm flipH="1">
            <a:off x="7496845" y="2928060"/>
            <a:ext cx="392866" cy="3196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>
            <a:stCxn id="46" idx="2"/>
            <a:endCxn id="59" idx="0"/>
          </p:cNvCxnSpPr>
          <p:nvPr/>
        </p:nvCxnSpPr>
        <p:spPr>
          <a:xfrm>
            <a:off x="7062436" y="3861354"/>
            <a:ext cx="3845" cy="2876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e 68"/>
          <p:cNvSpPr/>
          <p:nvPr/>
        </p:nvSpPr>
        <p:spPr>
          <a:xfrm>
            <a:off x="4544517" y="5787985"/>
            <a:ext cx="568350" cy="52133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90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3" name="Connettore 2 72"/>
          <p:cNvCxnSpPr>
            <a:stCxn id="59" idx="2"/>
            <a:endCxn id="53" idx="3"/>
          </p:cNvCxnSpPr>
          <p:nvPr/>
        </p:nvCxnSpPr>
        <p:spPr>
          <a:xfrm flipH="1">
            <a:off x="5249735" y="4409712"/>
            <a:ext cx="1532371" cy="7047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2 76"/>
          <p:cNvCxnSpPr>
            <a:stCxn id="26" idx="6"/>
            <a:endCxn id="53" idx="1"/>
          </p:cNvCxnSpPr>
          <p:nvPr/>
        </p:nvCxnSpPr>
        <p:spPr>
          <a:xfrm>
            <a:off x="2705164" y="4519254"/>
            <a:ext cx="1675752" cy="5952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ttangolo 84"/>
          <p:cNvSpPr/>
          <p:nvPr/>
        </p:nvSpPr>
        <p:spPr>
          <a:xfrm>
            <a:off x="107504" y="3212940"/>
            <a:ext cx="1700709" cy="711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  <a:t>La formica </a:t>
            </a:r>
            <a:b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  <a:t>si prepara</a:t>
            </a:r>
            <a:b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it-IT" sz="1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per l’inverno</a:t>
            </a:r>
            <a:endParaRPr lang="it-IT" sz="19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86" name="Rettangolo 85"/>
          <p:cNvSpPr/>
          <p:nvPr/>
        </p:nvSpPr>
        <p:spPr>
          <a:xfrm>
            <a:off x="4785234" y="3095376"/>
            <a:ext cx="1848433" cy="828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  <a:t>La cicala si </a:t>
            </a:r>
            <a:b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  <a:t>gode la vita</a:t>
            </a:r>
          </a:p>
        </p:txBody>
      </p:sp>
      <p:sp>
        <p:nvSpPr>
          <p:cNvPr id="87" name="Rettangolo 86"/>
          <p:cNvSpPr/>
          <p:nvPr/>
        </p:nvSpPr>
        <p:spPr>
          <a:xfrm>
            <a:off x="5536142" y="4793539"/>
            <a:ext cx="1441300" cy="7903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  <a:t>Arriva </a:t>
            </a:r>
            <a:b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  <a:t>l’inverno</a:t>
            </a:r>
          </a:p>
        </p:txBody>
      </p:sp>
      <p:sp>
        <p:nvSpPr>
          <p:cNvPr id="5" name="Rettangolo 4"/>
          <p:cNvSpPr/>
          <p:nvPr/>
        </p:nvSpPr>
        <p:spPr>
          <a:xfrm>
            <a:off x="2026440" y="3283906"/>
            <a:ext cx="868819" cy="6484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90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6628026" y="3212940"/>
            <a:ext cx="868819" cy="6484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90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Rettangolo 52"/>
          <p:cNvSpPr/>
          <p:nvPr/>
        </p:nvSpPr>
        <p:spPr>
          <a:xfrm>
            <a:off x="4380916" y="4790297"/>
            <a:ext cx="868819" cy="6484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90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5" name="Connettore 2 34"/>
          <p:cNvCxnSpPr>
            <a:stCxn id="53" idx="2"/>
            <a:endCxn id="69" idx="0"/>
          </p:cNvCxnSpPr>
          <p:nvPr/>
        </p:nvCxnSpPr>
        <p:spPr>
          <a:xfrm>
            <a:off x="4815326" y="5438711"/>
            <a:ext cx="13366" cy="34927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sellaDiTesto 63"/>
          <p:cNvSpPr txBox="1"/>
          <p:nvPr/>
        </p:nvSpPr>
        <p:spPr>
          <a:xfrm>
            <a:off x="1117513" y="188640"/>
            <a:ext cx="6739345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it-IT" dirty="0" smtClean="0"/>
              <a:t>INTERPRETAZIONE CONDIZIONI-EVENTI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456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  <p:bldP spid="13" grpId="0"/>
      <p:bldP spid="15" grpId="0"/>
      <p:bldP spid="16" grpId="0"/>
      <p:bldP spid="18" grpId="0"/>
      <p:bldP spid="19" grpId="0"/>
      <p:bldP spid="21" grpId="0"/>
      <p:bldP spid="85" grpId="0"/>
      <p:bldP spid="86" grpId="0"/>
      <p:bldP spid="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5816" y="1772816"/>
            <a:ext cx="3744416" cy="2952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4800" dirty="0" smtClean="0">
                <a:solidFill>
                  <a:srgbClr val="FF0000"/>
                </a:solidFill>
              </a:rPr>
              <a:t>LE RETI </a:t>
            </a:r>
          </a:p>
          <a:p>
            <a:pPr marL="0" indent="0">
              <a:buNone/>
            </a:pPr>
            <a:r>
              <a:rPr lang="it-IT" sz="4800" dirty="0" smtClean="0">
                <a:solidFill>
                  <a:srgbClr val="FF0000"/>
                </a:solidFill>
              </a:rPr>
              <a:t>PER </a:t>
            </a:r>
          </a:p>
          <a:p>
            <a:pPr marL="0" indent="0">
              <a:buNone/>
            </a:pPr>
            <a:r>
              <a:rPr lang="it-IT" sz="4800" dirty="0" smtClean="0">
                <a:solidFill>
                  <a:srgbClr val="FF0000"/>
                </a:solidFill>
              </a:rPr>
              <a:t>COMUNICARE</a:t>
            </a:r>
            <a:endParaRPr lang="it-IT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88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915815" y="887803"/>
            <a:ext cx="3558525" cy="5222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200" i="0">
                <a:solidFill>
                  <a:srgbClr val="0000CC"/>
                </a:solidFill>
                <a:latin typeface="Comic Sans MS" panose="030F0702030302020204" pitchFamily="66" charset="0"/>
              </a:rPr>
              <a:t>Clonare una pecora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51275" y="4850482"/>
            <a:ext cx="2087352" cy="666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200" i="0" dirty="0">
                <a:solidFill>
                  <a:srgbClr val="0000CC"/>
                </a:solidFill>
                <a:latin typeface="Comic Sans MS" panose="030F0702030302020204" pitchFamily="66" charset="0"/>
              </a:rPr>
              <a:t>Svuotamento</a:t>
            </a:r>
          </a:p>
          <a:p>
            <a:pPr algn="ctr"/>
            <a:r>
              <a:rPr lang="it-IT" sz="2200" i="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ovulo</a:t>
            </a:r>
            <a:endParaRPr lang="it-IT" sz="2200" i="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1379891" y="1410089"/>
            <a:ext cx="3315186" cy="36155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2200">
              <a:latin typeface="Comic Sans MS" panose="030F0702030302020204" pitchFamily="66" charset="0"/>
            </a:endParaRP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3429221" y="1410088"/>
            <a:ext cx="1265855" cy="1114031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2200">
              <a:latin typeface="Comic Sans MS" panose="030F0702030302020204" pitchFamily="66" charset="0"/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4669256" y="1410088"/>
            <a:ext cx="25819" cy="214340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2200">
              <a:latin typeface="Comic Sans MS" panose="030F0702030302020204" pitchFamily="66" charset="0"/>
            </a:endParaRP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695077" y="1410090"/>
            <a:ext cx="1274301" cy="106412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2200">
              <a:latin typeface="Comic Sans MS" panose="030F0702030302020204" pitchFamily="66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695076" y="1410091"/>
            <a:ext cx="3368871" cy="5787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2200">
              <a:latin typeface="Comic Sans MS" panose="030F0702030302020204" pitchFamily="66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403648" y="4850482"/>
            <a:ext cx="2087352" cy="666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200" i="0">
                <a:solidFill>
                  <a:srgbClr val="0000CC"/>
                </a:solidFill>
                <a:latin typeface="Comic Sans MS" pitchFamily="66" charset="0"/>
              </a:rPr>
              <a:t>Estrazione</a:t>
            </a:r>
          </a:p>
          <a:p>
            <a:pPr algn="ctr"/>
            <a:r>
              <a:rPr lang="it-IT" sz="2200" i="0">
                <a:solidFill>
                  <a:srgbClr val="0000CC"/>
                </a:solidFill>
                <a:latin typeface="Comic Sans MS" pitchFamily="66" charset="0"/>
              </a:rPr>
              <a:t>nucleo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020272" y="1988840"/>
            <a:ext cx="2087351" cy="666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200" i="0" dirty="0">
                <a:solidFill>
                  <a:srgbClr val="0000CC"/>
                </a:solidFill>
                <a:latin typeface="Comic Sans MS" pitchFamily="66" charset="0"/>
              </a:rPr>
              <a:t>Nascita</a:t>
            </a:r>
          </a:p>
          <a:p>
            <a:pPr algn="ctr"/>
            <a:r>
              <a:rPr lang="it-IT" sz="2200" i="0" dirty="0">
                <a:solidFill>
                  <a:srgbClr val="0000CC"/>
                </a:solidFill>
                <a:latin typeface="Comic Sans MS" pitchFamily="66" charset="0"/>
              </a:rPr>
              <a:t>pecora Dolly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4788024" y="2474218"/>
            <a:ext cx="2362708" cy="666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200" i="0" dirty="0">
                <a:solidFill>
                  <a:srgbClr val="0000CC"/>
                </a:solidFill>
                <a:latin typeface="Comic Sans MS" panose="030F0702030302020204" pitchFamily="66" charset="0"/>
              </a:rPr>
              <a:t>Impianto </a:t>
            </a:r>
            <a:r>
              <a:rPr lang="it-IT" sz="2200" i="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ovulo</a:t>
            </a:r>
            <a:endParaRPr lang="it-IT" sz="2200" i="0" dirty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it-IT" sz="2200" i="0" dirty="0">
                <a:solidFill>
                  <a:srgbClr val="0000CC"/>
                </a:solidFill>
                <a:latin typeface="Comic Sans MS" pitchFamily="66" charset="0"/>
              </a:rPr>
              <a:t>in pecora ospite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3708400" y="3553494"/>
            <a:ext cx="2087352" cy="666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200" i="0" dirty="0">
                <a:solidFill>
                  <a:srgbClr val="0000CC"/>
                </a:solidFill>
                <a:latin typeface="Comic Sans MS" pitchFamily="66" charset="0"/>
              </a:rPr>
              <a:t>Trasferimento</a:t>
            </a:r>
          </a:p>
          <a:p>
            <a:pPr algn="ctr"/>
            <a:r>
              <a:rPr lang="it-IT" sz="2200" i="0" dirty="0" err="1">
                <a:solidFill>
                  <a:srgbClr val="0000CC"/>
                </a:solidFill>
                <a:latin typeface="Comic Sans MS" pitchFamily="66" charset="0"/>
              </a:rPr>
              <a:t>mat</a:t>
            </a:r>
            <a:r>
              <a:rPr lang="it-IT" sz="2200" i="0" dirty="0">
                <a:solidFill>
                  <a:srgbClr val="0000CC"/>
                </a:solidFill>
                <a:latin typeface="Comic Sans MS" pitchFamily="66" charset="0"/>
              </a:rPr>
              <a:t>. genetico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269548" y="1795720"/>
            <a:ext cx="2499928" cy="6858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200" i="0" dirty="0">
                <a:solidFill>
                  <a:srgbClr val="0000CC"/>
                </a:solidFill>
                <a:latin typeface="Comic Sans MS" pitchFamily="66" charset="0"/>
              </a:rPr>
              <a:t>Prelievo tessuto</a:t>
            </a:r>
          </a:p>
          <a:p>
            <a:pPr algn="ctr"/>
            <a:r>
              <a:rPr lang="it-IT" sz="2200" i="0" dirty="0">
                <a:solidFill>
                  <a:srgbClr val="0000CC"/>
                </a:solidFill>
                <a:latin typeface="Comic Sans MS" pitchFamily="66" charset="0"/>
              </a:rPr>
              <a:t>pecora originale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440306" y="2481521"/>
            <a:ext cx="2087352" cy="666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200" i="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Prelievo ovulo</a:t>
            </a:r>
            <a:endParaRPr lang="it-IT" sz="2200" i="0" dirty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it-IT" sz="2200" i="0" dirty="0">
                <a:solidFill>
                  <a:srgbClr val="0000CC"/>
                </a:solidFill>
                <a:latin typeface="Comic Sans MS" pitchFamily="66" charset="0"/>
              </a:rPr>
              <a:t>pecora ospite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6229065" y="4850482"/>
            <a:ext cx="2087351" cy="666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200" i="0">
                <a:solidFill>
                  <a:srgbClr val="0000CC"/>
                </a:solidFill>
                <a:latin typeface="Comic Sans MS" pitchFamily="66" charset="0"/>
              </a:rPr>
              <a:t>Impianto </a:t>
            </a:r>
          </a:p>
          <a:p>
            <a:pPr algn="ctr"/>
            <a:r>
              <a:rPr lang="it-IT" sz="2200" i="0">
                <a:solidFill>
                  <a:srgbClr val="0000CC"/>
                </a:solidFill>
                <a:latin typeface="Comic Sans MS" pitchFamily="66" charset="0"/>
              </a:rPr>
              <a:t>nucleo</a:t>
            </a: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2440306" y="4201194"/>
            <a:ext cx="2366497" cy="6492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2200">
              <a:latin typeface="Comic Sans MS" panose="030F0702030302020204" pitchFamily="66" charset="0"/>
            </a:endParaRPr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4695077" y="4201194"/>
            <a:ext cx="199874" cy="6492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2200">
              <a:latin typeface="Comic Sans MS" panose="030F0702030302020204" pitchFamily="66" charset="0"/>
            </a:endParaRP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4695077" y="4201194"/>
            <a:ext cx="2687040" cy="6492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2200">
              <a:latin typeface="Comic Sans MS" panose="030F0702030302020204" pitchFamily="66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987149" y="188640"/>
            <a:ext cx="500008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it-IT" dirty="0" smtClean="0"/>
              <a:t>RAFFINAMENTO GERARCHICO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385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11548" y="3068960"/>
            <a:ext cx="8685391" cy="25391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Si riferisce a concettualizzare e non a </a:t>
            </a:r>
            <a: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programmare.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È </a:t>
            </a: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un modo di pensare degli uomini, non dei </a:t>
            </a:r>
            <a: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computer.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Non </a:t>
            </a: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è un tentativo di fare in modo che gli uomini pensino </a:t>
            </a:r>
            <a: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come </a:t>
            </a: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i computer; i computer sono inintelligenti e noiosi </a:t>
            </a:r>
            <a: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mentre </a:t>
            </a: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gli uomini hanno intelligenza e </a:t>
            </a:r>
            <a: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fantasia.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Punta </a:t>
            </a: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più sulle idee che sugli specifici </a:t>
            </a:r>
            <a: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artefatti.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312753" y="332656"/>
            <a:ext cx="6835526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it-IT" dirty="0" smtClean="0"/>
              <a:t>AFFERMAZIONI DI JANETTE WING, 2006)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03361" y="1052736"/>
            <a:ext cx="84834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«rappresenta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un atteggiamento ed un complesso di abilità </a:t>
            </a:r>
            <a:endParaRPr lang="it-IT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che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sono universalmente applicabili e che chiunque, </a:t>
            </a:r>
            <a:endParaRPr lang="it-IT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non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soltanto gli informatici, dovrebbe esser desideroso </a:t>
            </a:r>
            <a:endParaRPr lang="it-IT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apprendere e di </a:t>
            </a:r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utilizzare»</a:t>
            </a:r>
            <a:endParaRPr lang="it-IT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28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341662" y="193675"/>
            <a:ext cx="6322564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it-IT" dirty="0" smtClean="0"/>
              <a:t>GERARCHIA DI RETI </a:t>
            </a:r>
            <a:endParaRPr lang="it-IT" dirty="0"/>
          </a:p>
          <a:p>
            <a:r>
              <a:rPr lang="it-IT" dirty="0"/>
              <a:t>COME PROGETTO  DI </a:t>
            </a:r>
            <a:r>
              <a:rPr lang="it-IT" dirty="0" smtClean="0"/>
              <a:t>COMUNICAZIONE</a:t>
            </a:r>
            <a:endParaRPr lang="it-IT" dirty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79388" y="1412776"/>
            <a:ext cx="8785225" cy="48936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92075" indent="-92075" eaLnBrk="0" hangingPunct="0"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i="0" dirty="0">
                <a:solidFill>
                  <a:srgbClr val="FF0000"/>
                </a:solidFill>
                <a:latin typeface="Comic Sans MS" pitchFamily="66" charset="0"/>
              </a:rPr>
              <a:t>“Smontare” la complessità</a:t>
            </a:r>
          </a:p>
          <a:p>
            <a:pPr eaLnBrk="1" hangingPunct="1">
              <a:buFontTx/>
              <a:buChar char="•"/>
            </a:pPr>
            <a:r>
              <a:rPr lang="it-IT" i="0" dirty="0" smtClean="0">
                <a:solidFill>
                  <a:srgbClr val="0070C0"/>
                </a:solidFill>
                <a:latin typeface="Comic Sans MS" pitchFamily="66" charset="0"/>
              </a:rPr>
              <a:t>Si procede </a:t>
            </a:r>
            <a:r>
              <a:rPr lang="it-IT" i="0" dirty="0">
                <a:solidFill>
                  <a:srgbClr val="0070C0"/>
                </a:solidFill>
                <a:latin typeface="Comic Sans MS" pitchFamily="66" charset="0"/>
              </a:rPr>
              <a:t>per livelli successivi di raffinamento</a:t>
            </a:r>
          </a:p>
          <a:p>
            <a:pPr eaLnBrk="1" hangingPunct="1">
              <a:buFontTx/>
              <a:buChar char="•"/>
            </a:pPr>
            <a:r>
              <a:rPr lang="it-IT" i="0" dirty="0">
                <a:solidFill>
                  <a:srgbClr val="0070C0"/>
                </a:solidFill>
                <a:latin typeface="Comic Sans MS" pitchFamily="66" charset="0"/>
              </a:rPr>
              <a:t>Ad ogni livello di raffinamento </a:t>
            </a:r>
            <a:r>
              <a:rPr lang="it-IT" i="0" dirty="0" smtClean="0">
                <a:solidFill>
                  <a:srgbClr val="0070C0"/>
                </a:solidFill>
                <a:latin typeface="Comic Sans MS" pitchFamily="66" charset="0"/>
              </a:rPr>
              <a:t>si restringe il </a:t>
            </a:r>
            <a:r>
              <a:rPr lang="it-IT" i="0" dirty="0">
                <a:solidFill>
                  <a:srgbClr val="0070C0"/>
                </a:solidFill>
                <a:latin typeface="Comic Sans MS" pitchFamily="66" charset="0"/>
              </a:rPr>
              <a:t>fuoco </a:t>
            </a:r>
            <a:r>
              <a:rPr lang="it-IT" i="0" dirty="0" smtClean="0">
                <a:solidFill>
                  <a:srgbClr val="0070C0"/>
                </a:solidFill>
                <a:latin typeface="Comic Sans MS" pitchFamily="66" charset="0"/>
              </a:rPr>
              <a:t>e si entra </a:t>
            </a:r>
            <a:r>
              <a:rPr lang="it-IT" i="0" dirty="0">
                <a:solidFill>
                  <a:srgbClr val="0070C0"/>
                </a:solidFill>
                <a:latin typeface="Comic Sans MS" pitchFamily="66" charset="0"/>
              </a:rPr>
              <a:t>un po’ di più nel dettaglio</a:t>
            </a:r>
          </a:p>
          <a:p>
            <a:pPr eaLnBrk="1" hangingPunct="1">
              <a:buFontTx/>
              <a:buChar char="•"/>
            </a:pPr>
            <a:r>
              <a:rPr lang="it-IT" i="0" dirty="0" smtClean="0">
                <a:solidFill>
                  <a:srgbClr val="0070C0"/>
                </a:solidFill>
                <a:latin typeface="Comic Sans MS" pitchFamily="66" charset="0"/>
              </a:rPr>
              <a:t>Si fanno piccoli </a:t>
            </a:r>
            <a:r>
              <a:rPr lang="it-IT" i="0" dirty="0">
                <a:solidFill>
                  <a:srgbClr val="0070C0"/>
                </a:solidFill>
                <a:latin typeface="Comic Sans MS" pitchFamily="66" charset="0"/>
              </a:rPr>
              <a:t>passi: </a:t>
            </a:r>
            <a:r>
              <a:rPr lang="it-IT" i="0" dirty="0">
                <a:solidFill>
                  <a:srgbClr val="0070C0"/>
                </a:solidFill>
              </a:rPr>
              <a:t>ad ogni livello di raffinamento, </a:t>
            </a:r>
            <a:r>
              <a:rPr lang="it-IT" i="0" dirty="0">
                <a:solidFill>
                  <a:srgbClr val="0070C0"/>
                </a:solidFill>
                <a:latin typeface="Comic Sans MS" pitchFamily="66" charset="0"/>
              </a:rPr>
              <a:t>una attività viene scomposta in un numero </a:t>
            </a:r>
            <a:r>
              <a:rPr lang="it-IT" i="0" u="sng" dirty="0">
                <a:solidFill>
                  <a:srgbClr val="0070C0"/>
                </a:solidFill>
                <a:latin typeface="Comic Sans MS" pitchFamily="66" charset="0"/>
              </a:rPr>
              <a:t>piccolo</a:t>
            </a:r>
            <a:r>
              <a:rPr lang="it-IT" i="0" dirty="0">
                <a:solidFill>
                  <a:srgbClr val="0070C0"/>
                </a:solidFill>
                <a:latin typeface="Comic Sans MS" pitchFamily="66" charset="0"/>
              </a:rPr>
              <a:t> di attività più </a:t>
            </a:r>
            <a:r>
              <a:rPr lang="it-IT" i="0" dirty="0" smtClean="0">
                <a:solidFill>
                  <a:srgbClr val="0070C0"/>
                </a:solidFill>
                <a:latin typeface="Comic Sans MS" pitchFamily="66" charset="0"/>
              </a:rPr>
              <a:t>semplici</a:t>
            </a:r>
            <a:endParaRPr lang="it-IT" i="0" dirty="0">
              <a:solidFill>
                <a:srgbClr val="0070C0"/>
              </a:solidFill>
              <a:latin typeface="Comic Sans MS" pitchFamily="66" charset="0"/>
            </a:endParaRPr>
          </a:p>
          <a:p>
            <a:pPr eaLnBrk="1" hangingPunct="1">
              <a:buFontTx/>
              <a:buChar char="•"/>
            </a:pPr>
            <a:r>
              <a:rPr lang="it-IT" i="0" dirty="0" smtClean="0">
                <a:solidFill>
                  <a:srgbClr val="0070C0"/>
                </a:solidFill>
                <a:latin typeface="Comic Sans MS" pitchFamily="66" charset="0"/>
              </a:rPr>
              <a:t>Non </a:t>
            </a:r>
            <a:r>
              <a:rPr lang="it-IT" i="0" dirty="0">
                <a:solidFill>
                  <a:srgbClr val="0070C0"/>
                </a:solidFill>
                <a:latin typeface="Comic Sans MS" pitchFamily="66" charset="0"/>
              </a:rPr>
              <a:t>mescolare i livelli</a:t>
            </a:r>
          </a:p>
          <a:p>
            <a:pPr eaLnBrk="1" hangingPunct="1"/>
            <a:endParaRPr lang="it-IT" i="0" dirty="0">
              <a:solidFill>
                <a:srgbClr val="FF3300"/>
              </a:solidFill>
              <a:latin typeface="Comic Sans MS" pitchFamily="66" charset="0"/>
            </a:endParaRPr>
          </a:p>
          <a:p>
            <a:pPr eaLnBrk="1" hangingPunct="1"/>
            <a:r>
              <a:rPr lang="it-IT" i="0" dirty="0">
                <a:solidFill>
                  <a:srgbClr val="FF3300"/>
                </a:solidFill>
                <a:latin typeface="Comic Sans MS" pitchFamily="66" charset="0"/>
              </a:rPr>
              <a:t>Evidenziare gli aspetti concettuali importanti</a:t>
            </a:r>
          </a:p>
          <a:p>
            <a:pPr eaLnBrk="1" hangingPunct="1">
              <a:buFontTx/>
              <a:buChar char="•"/>
            </a:pPr>
            <a:r>
              <a:rPr lang="it-IT" i="0" dirty="0">
                <a:solidFill>
                  <a:srgbClr val="0070C0"/>
                </a:solidFill>
                <a:latin typeface="Comic Sans MS" pitchFamily="66" charset="0"/>
              </a:rPr>
              <a:t>La scomposizione deve dare evidenza strutturale ai concetti chiave</a:t>
            </a:r>
          </a:p>
          <a:p>
            <a:pPr eaLnBrk="1" hangingPunct="1">
              <a:buFontTx/>
              <a:buChar char="•"/>
            </a:pPr>
            <a:r>
              <a:rPr lang="it-IT" i="0" dirty="0">
                <a:solidFill>
                  <a:srgbClr val="0070C0"/>
                </a:solidFill>
                <a:latin typeface="Comic Sans MS" pitchFamily="66" charset="0"/>
              </a:rPr>
              <a:t>Importanza della scelta dei </a:t>
            </a:r>
            <a:r>
              <a:rPr lang="it-IT" i="0" dirty="0" smtClean="0">
                <a:solidFill>
                  <a:srgbClr val="0070C0"/>
                </a:solidFill>
                <a:latin typeface="Comic Sans MS" pitchFamily="66" charset="0"/>
              </a:rPr>
              <a:t>nomi</a:t>
            </a:r>
            <a:endParaRPr lang="it-IT" i="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27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582738" y="115888"/>
            <a:ext cx="5908675" cy="8318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it-IT" dirty="0" smtClean="0"/>
              <a:t>LA COSTRUZIONE DELLA RETE</a:t>
            </a:r>
          </a:p>
          <a:p>
            <a:r>
              <a:rPr lang="it-IT" dirty="0" smtClean="0"/>
              <a:t>COME </a:t>
            </a:r>
            <a:r>
              <a:rPr lang="it-IT" dirty="0"/>
              <a:t>PROCESSO DI COMPRENSIONE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50825" y="1628775"/>
            <a:ext cx="8642350" cy="427809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85725" indent="-85725" eaLnBrk="0" hangingPunct="0"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800" i="0" dirty="0">
                <a:solidFill>
                  <a:srgbClr val="FF3300"/>
                </a:solidFill>
                <a:latin typeface="Comic Sans MS" pitchFamily="66" charset="0"/>
              </a:rPr>
              <a:t>Il processo di costruzione della rete è importante quanto il risultato finale</a:t>
            </a:r>
            <a:r>
              <a:rPr lang="it-IT" b="1" i="0" dirty="0">
                <a:solidFill>
                  <a:srgbClr val="FF3300"/>
                </a:solidFill>
                <a:latin typeface="Comic Sans MS" pitchFamily="66" charset="0"/>
              </a:rPr>
              <a:t/>
            </a:r>
            <a:br>
              <a:rPr lang="it-IT" b="1" i="0" dirty="0">
                <a:solidFill>
                  <a:srgbClr val="FF3300"/>
                </a:solidFill>
                <a:latin typeface="Comic Sans MS" pitchFamily="66" charset="0"/>
              </a:rPr>
            </a:br>
            <a:endParaRPr lang="it-IT" b="1" i="0" dirty="0">
              <a:solidFill>
                <a:srgbClr val="FF3300"/>
              </a:solidFill>
              <a:latin typeface="Comic Sans MS" pitchFamily="66" charset="0"/>
            </a:endParaRPr>
          </a:p>
          <a:p>
            <a:pPr eaLnBrk="1" hangingPunct="1">
              <a:buFontTx/>
              <a:buChar char="•"/>
            </a:pPr>
            <a:r>
              <a:rPr lang="it-IT" i="0" dirty="0" smtClean="0">
                <a:solidFill>
                  <a:srgbClr val="0070C0"/>
                </a:solidFill>
                <a:latin typeface="Comic Sans MS" pitchFamily="66" charset="0"/>
              </a:rPr>
              <a:t>Non è un processo lineare</a:t>
            </a:r>
          </a:p>
          <a:p>
            <a:pPr eaLnBrk="1" hangingPunct="1">
              <a:buFontTx/>
              <a:buChar char="•"/>
            </a:pPr>
            <a:r>
              <a:rPr lang="it-IT" i="0" dirty="0" smtClean="0">
                <a:solidFill>
                  <a:srgbClr val="0070C0"/>
                </a:solidFill>
                <a:latin typeface="Comic Sans MS" pitchFamily="66" charset="0"/>
              </a:rPr>
              <a:t>Si </a:t>
            </a:r>
            <a:r>
              <a:rPr lang="it-IT" i="0" dirty="0">
                <a:solidFill>
                  <a:srgbClr val="0070C0"/>
                </a:solidFill>
                <a:latin typeface="Comic Sans MS" pitchFamily="66" charset="0"/>
              </a:rPr>
              <a:t>ritorna molte volte sui propri passi</a:t>
            </a:r>
          </a:p>
          <a:p>
            <a:pPr eaLnBrk="1" hangingPunct="1">
              <a:buFontTx/>
              <a:buChar char="•"/>
            </a:pPr>
            <a:r>
              <a:rPr lang="it-IT" i="0" dirty="0">
                <a:solidFill>
                  <a:srgbClr val="0070C0"/>
                </a:solidFill>
                <a:latin typeface="Comic Sans MS" pitchFamily="66" charset="0"/>
              </a:rPr>
              <a:t>Finché la rete rappresenta in modo soddisfacente il </a:t>
            </a:r>
            <a:r>
              <a:rPr lang="it-IT" i="0" dirty="0" smtClean="0">
                <a:solidFill>
                  <a:srgbClr val="0070C0"/>
                </a:solidFill>
                <a:latin typeface="Comic Sans MS" pitchFamily="66" charset="0"/>
              </a:rPr>
              <a:t>quello che </a:t>
            </a:r>
            <a:r>
              <a:rPr lang="it-IT" i="0" dirty="0">
                <a:solidFill>
                  <a:srgbClr val="0070C0"/>
                </a:solidFill>
                <a:latin typeface="Comic Sans MS" pitchFamily="66" charset="0"/>
              </a:rPr>
              <a:t>vogliamo descrivere </a:t>
            </a:r>
          </a:p>
          <a:p>
            <a:pPr eaLnBrk="1" hangingPunct="1">
              <a:buFontTx/>
              <a:buChar char="•"/>
            </a:pPr>
            <a:r>
              <a:rPr lang="it-IT" i="0" dirty="0">
                <a:solidFill>
                  <a:srgbClr val="0070C0"/>
                </a:solidFill>
                <a:latin typeface="Comic Sans MS" pitchFamily="66" charset="0"/>
              </a:rPr>
              <a:t>E’ un processo costruttivo che genera </a:t>
            </a:r>
            <a:r>
              <a:rPr lang="it-IT" i="0" dirty="0" smtClean="0">
                <a:solidFill>
                  <a:srgbClr val="0070C0"/>
                </a:solidFill>
                <a:latin typeface="Comic Sans MS" pitchFamily="66" charset="0"/>
              </a:rPr>
              <a:t>comprensione</a:t>
            </a:r>
          </a:p>
          <a:p>
            <a:pPr eaLnBrk="1" hangingPunct="1">
              <a:buFontTx/>
              <a:buChar char="•"/>
            </a:pPr>
            <a:r>
              <a:rPr lang="it-IT" i="0" dirty="0" smtClean="0">
                <a:solidFill>
                  <a:srgbClr val="0070C0"/>
                </a:solidFill>
                <a:latin typeface="Comic Sans MS" pitchFamily="66" charset="0"/>
              </a:rPr>
              <a:t>Si presta ad un processo collaborativo</a:t>
            </a:r>
            <a:endParaRPr lang="it-IT" i="0" dirty="0">
              <a:solidFill>
                <a:srgbClr val="0070C0"/>
              </a:solidFill>
              <a:latin typeface="Comic Sans MS" pitchFamily="66" charset="0"/>
            </a:endParaRPr>
          </a:p>
          <a:p>
            <a:pPr eaLnBrk="1" hangingPunct="1">
              <a:buFontTx/>
              <a:buChar char="•"/>
            </a:pPr>
            <a:r>
              <a:rPr lang="it-IT" i="0" dirty="0">
                <a:solidFill>
                  <a:srgbClr val="0070C0"/>
                </a:solidFill>
                <a:latin typeface="Comic Sans MS" pitchFamily="66" charset="0"/>
              </a:rPr>
              <a:t>Può riferirsi a qualcosa che già esiste o a qualcosa che si vuole progettare </a:t>
            </a:r>
          </a:p>
        </p:txBody>
      </p:sp>
    </p:spTree>
    <p:extLst>
      <p:ext uri="{BB962C8B-B14F-4D97-AF65-F5344CB8AC3E}">
        <p14:creationId xmlns:p14="http://schemas.microsoft.com/office/powerpoint/2010/main" val="192140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497630" y="115888"/>
            <a:ext cx="6078908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it-IT" dirty="0" smtClean="0"/>
              <a:t>UN’ALTRA APPLICAZIONE DELLE RETI</a:t>
            </a:r>
            <a:endParaRPr lang="it-IT" dirty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15909" y="1257358"/>
            <a:ext cx="8642350" cy="40626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85725" indent="-85725" eaLnBrk="0" hangingPunct="0"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800" i="0" dirty="0" smtClean="0">
                <a:solidFill>
                  <a:srgbClr val="FF0000"/>
                </a:solidFill>
                <a:latin typeface="Comic Sans MS" pitchFamily="66" charset="0"/>
              </a:rPr>
              <a:t>Definire (specificare) il comportamento di un programma</a:t>
            </a:r>
            <a:r>
              <a:rPr lang="it-IT" b="1" i="0" dirty="0">
                <a:solidFill>
                  <a:srgbClr val="FF3300"/>
                </a:solidFill>
                <a:latin typeface="Comic Sans MS" pitchFamily="66" charset="0"/>
              </a:rPr>
              <a:t/>
            </a:r>
            <a:br>
              <a:rPr lang="it-IT" b="1" i="0" dirty="0">
                <a:solidFill>
                  <a:srgbClr val="FF3300"/>
                </a:solidFill>
                <a:latin typeface="Comic Sans MS" pitchFamily="66" charset="0"/>
              </a:rPr>
            </a:br>
            <a:endParaRPr lang="it-IT" i="0" dirty="0" smtClean="0">
              <a:solidFill>
                <a:srgbClr val="FF3300"/>
              </a:solidFill>
              <a:latin typeface="Comic Sans MS" pitchFamily="66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it-IT" b="1" i="0" dirty="0" smtClean="0">
                <a:solidFill>
                  <a:srgbClr val="0070C0"/>
                </a:solidFill>
                <a:latin typeface="Comic Sans MS" pitchFamily="66" charset="0"/>
              </a:rPr>
              <a:t>Problema</a:t>
            </a:r>
            <a:r>
              <a:rPr lang="it-IT" i="0" dirty="0" smtClean="0">
                <a:solidFill>
                  <a:srgbClr val="0070C0"/>
                </a:solidFill>
                <a:latin typeface="Comic Sans MS" pitchFamily="66" charset="0"/>
              </a:rPr>
              <a:t>: specificare il comportamento del software che gestisce un parcheggio: </a:t>
            </a:r>
          </a:p>
          <a:p>
            <a:pPr marL="342900" indent="-342900" eaLnBrk="1" hangingPunct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it-IT" i="0" dirty="0" smtClean="0">
                <a:solidFill>
                  <a:srgbClr val="0070C0"/>
                </a:solidFill>
                <a:latin typeface="Comic Sans MS" pitchFamily="66" charset="0"/>
              </a:rPr>
              <a:t>quando c’è </a:t>
            </a:r>
            <a:r>
              <a:rPr lang="it-IT" i="0" u="sng" dirty="0" smtClean="0">
                <a:solidFill>
                  <a:srgbClr val="0070C0"/>
                </a:solidFill>
                <a:latin typeface="Comic Sans MS" pitchFamily="66" charset="0"/>
              </a:rPr>
              <a:t>posto libero </a:t>
            </a:r>
            <a:r>
              <a:rPr lang="it-IT" i="0" dirty="0" smtClean="0">
                <a:solidFill>
                  <a:srgbClr val="0070C0"/>
                </a:solidFill>
                <a:latin typeface="Comic Sans MS" pitchFamily="66" charset="0"/>
              </a:rPr>
              <a:t>vien emesso il ticket</a:t>
            </a:r>
          </a:p>
          <a:p>
            <a:pPr marL="342900" indent="-342900" eaLnBrk="1" hangingPunct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it-IT" i="0" dirty="0" smtClean="0">
                <a:solidFill>
                  <a:srgbClr val="0070C0"/>
                </a:solidFill>
                <a:latin typeface="Comic Sans MS" pitchFamily="66" charset="0"/>
              </a:rPr>
              <a:t>quando si ritira il ticket si alza la sbarra di ingresso</a:t>
            </a:r>
          </a:p>
          <a:p>
            <a:pPr marL="342900" indent="-342900" eaLnBrk="1" hangingPunct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it-IT" i="0" dirty="0" smtClean="0">
                <a:solidFill>
                  <a:srgbClr val="0070C0"/>
                </a:solidFill>
                <a:latin typeface="Comic Sans MS" pitchFamily="66" charset="0"/>
              </a:rPr>
              <a:t>quando si inserisce il ticket all’uscita, se il pagamento è avvenuto correttamente, si alza la sbarra di uscita</a:t>
            </a:r>
          </a:p>
          <a:p>
            <a:pPr eaLnBrk="1" hangingPunct="1"/>
            <a:endParaRPr lang="it-IT" i="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213876" y="5877272"/>
            <a:ext cx="6415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>
                <a:solidFill>
                  <a:srgbClr val="00FF00"/>
                </a:solidFill>
              </a:rPr>
              <a:t>W</a:t>
            </a:r>
            <a:endParaRPr lang="it-IT" sz="40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27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8419" y="1268760"/>
            <a:ext cx="9111037" cy="4257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progettare/rappresentare percorsi narrativi e </a:t>
            </a:r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sceneggiature						</a:t>
            </a:r>
            <a:endParaRPr lang="it-IT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lvl="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Progettare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attività </a:t>
            </a:r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collaborative</a:t>
            </a:r>
            <a:r>
              <a:rPr lang="it-IT" sz="2100" dirty="0" smtClean="0">
                <a:latin typeface="Comic Sans MS" panose="030F0702030302020204" pitchFamily="66" charset="0"/>
              </a:rPr>
              <a:t/>
            </a:r>
            <a:br>
              <a:rPr lang="it-IT" sz="2100" dirty="0" smtClean="0">
                <a:latin typeface="Comic Sans MS" panose="030F0702030302020204" pitchFamily="66" charset="0"/>
              </a:rPr>
            </a:br>
            <a:r>
              <a:rPr lang="it-IT" sz="2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evidenziare </a:t>
            </a:r>
            <a:r>
              <a:rPr lang="it-IT" sz="2100" dirty="0">
                <a:solidFill>
                  <a:srgbClr val="002060"/>
                </a:solidFill>
                <a:latin typeface="Comic Sans MS" panose="030F0702030302020204" pitchFamily="66" charset="0"/>
              </a:rPr>
              <a:t>le fasi, </a:t>
            </a:r>
            <a:r>
              <a:rPr lang="it-IT" sz="2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il </a:t>
            </a:r>
            <a:r>
              <a:rPr lang="it-IT" sz="2100" dirty="0">
                <a:solidFill>
                  <a:srgbClr val="002060"/>
                </a:solidFill>
                <a:latin typeface="Comic Sans MS" panose="030F0702030302020204" pitchFamily="66" charset="0"/>
              </a:rPr>
              <a:t>prodotto di ciascuna fase</a:t>
            </a:r>
            <a:r>
              <a:rPr lang="it-IT" sz="2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,</a:t>
            </a:r>
            <a:br>
              <a:rPr lang="it-IT" sz="2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sz="2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le </a:t>
            </a:r>
            <a:r>
              <a:rPr lang="it-IT" sz="2100" dirty="0">
                <a:solidFill>
                  <a:srgbClr val="002060"/>
                </a:solidFill>
                <a:latin typeface="Comic Sans MS" panose="030F0702030302020204" pitchFamily="66" charset="0"/>
              </a:rPr>
              <a:t>attività </a:t>
            </a:r>
            <a:r>
              <a:rPr lang="it-IT" sz="2100" i="1" dirty="0">
                <a:solidFill>
                  <a:srgbClr val="002060"/>
                </a:solidFill>
                <a:latin typeface="Comic Sans MS" panose="030F0702030302020204" pitchFamily="66" charset="0"/>
              </a:rPr>
              <a:t>parallele</a:t>
            </a:r>
            <a:r>
              <a:rPr lang="it-IT" sz="21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it-IT" sz="2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 i momenti </a:t>
            </a:r>
            <a:r>
              <a:rPr lang="it-IT" sz="2100" dirty="0">
                <a:solidFill>
                  <a:srgbClr val="002060"/>
                </a:solidFill>
                <a:latin typeface="Comic Sans MS" panose="030F0702030302020204" pitchFamily="66" charset="0"/>
              </a:rPr>
              <a:t>di </a:t>
            </a:r>
            <a:r>
              <a:rPr lang="it-IT" sz="21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rendez-vous,</a:t>
            </a:r>
            <a:r>
              <a:rPr lang="it-IT" sz="2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br>
              <a:rPr lang="it-IT" sz="2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sz="2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 </a:t>
            </a:r>
            <a:r>
              <a:rPr lang="it-IT" sz="2100" dirty="0">
                <a:solidFill>
                  <a:srgbClr val="002060"/>
                </a:solidFill>
                <a:latin typeface="Comic Sans MS" panose="030F0702030302020204" pitchFamily="66" charset="0"/>
              </a:rPr>
              <a:t>possibili conflitti (più attività che hanno bisogno della stessa </a:t>
            </a:r>
            <a:r>
              <a:rPr lang="it-IT" sz="2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risorsa)</a:t>
            </a:r>
          </a:p>
          <a:p>
            <a:pPr marL="342900" lvl="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rappresentare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il contenuto </a:t>
            </a:r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testi</a:t>
            </a:r>
            <a:r>
              <a:rPr lang="it-IT" sz="21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it-IT" sz="2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it-IT" sz="2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sz="2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utilizzare eventualmente livelli </a:t>
            </a:r>
            <a:r>
              <a:rPr lang="it-IT" sz="2100" dirty="0">
                <a:solidFill>
                  <a:srgbClr val="002060"/>
                </a:solidFill>
                <a:latin typeface="Comic Sans MS" panose="030F0702030302020204" pitchFamily="66" charset="0"/>
              </a:rPr>
              <a:t>multipli di astrazione (prima </a:t>
            </a:r>
            <a:r>
              <a:rPr lang="it-IT" sz="2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rappresentare il </a:t>
            </a:r>
            <a:r>
              <a:rPr lang="it-IT" sz="2100" dirty="0">
                <a:solidFill>
                  <a:srgbClr val="002060"/>
                </a:solidFill>
                <a:latin typeface="Comic Sans MS" panose="030F0702030302020204" pitchFamily="66" charset="0"/>
              </a:rPr>
              <a:t>significato del testo in termini generali e poi raffinare </a:t>
            </a:r>
            <a:r>
              <a:rPr lang="it-IT" sz="2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le </a:t>
            </a:r>
            <a:r>
              <a:rPr lang="it-IT" sz="2100" dirty="0">
                <a:solidFill>
                  <a:srgbClr val="002060"/>
                </a:solidFill>
                <a:latin typeface="Comic Sans MS" panose="030F0702030302020204" pitchFamily="66" charset="0"/>
              </a:rPr>
              <a:t>attività/eventi rivelando progressivamente gli aspetti di dettaglio</a:t>
            </a:r>
            <a:r>
              <a:rPr lang="it-IT" sz="2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  <a:endParaRPr lang="it-IT" sz="21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99592" y="111550"/>
            <a:ext cx="7042312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it-IT" dirty="0" smtClean="0"/>
              <a:t>COS’ALTRO SI POTREBBE FARE CON LE RETI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621143" y="1235121"/>
            <a:ext cx="6415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>
                <a:solidFill>
                  <a:srgbClr val="00FF00"/>
                </a:solidFill>
              </a:rPr>
              <a:t>W</a:t>
            </a:r>
            <a:endParaRPr lang="it-IT" sz="40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44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50529" y="1268760"/>
            <a:ext cx="8534709" cy="49090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it-IT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Aspetti del pensiero computazionale che: 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si collocano </a:t>
            </a:r>
            <a:r>
              <a:rPr lang="it-IT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 monte </a:t>
            </a:r>
            <a: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della programmazione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non hanno ancora una utilizzazione educativa diffusa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richiedono una adeguata capacità di astrazione…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sviluppano la capacità di astrazione..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sono utilizzabili soprattutto a livello di SSS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sono utilizzabili in  ambiti disciplinari differenti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possono </a:t>
            </a:r>
            <a: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esser considerati come proposte da esplorare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richiedono </a:t>
            </a:r>
            <a: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un lavoro di invenzione didattica nell’ambio di</a:t>
            </a:r>
            <a:b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specifici </a:t>
            </a:r>
            <a:r>
              <a:rPr lang="it-IT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contenuti/obiettivi/competenze</a:t>
            </a:r>
            <a:endParaRPr lang="it-IT" sz="24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4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379681" y="345581"/>
            <a:ext cx="235833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LA TEMATICA</a:t>
            </a:r>
          </a:p>
        </p:txBody>
      </p:sp>
    </p:spTree>
    <p:extLst>
      <p:ext uri="{BB962C8B-B14F-4D97-AF65-F5344CB8AC3E}">
        <p14:creationId xmlns:p14="http://schemas.microsoft.com/office/powerpoint/2010/main" val="169074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791388" y="345581"/>
            <a:ext cx="3534942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POSSIBILI SVILUPPI </a:t>
            </a:r>
            <a:endParaRPr lang="it-IT" sz="24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1115616" y="2636912"/>
            <a:ext cx="1872208" cy="1728192"/>
            <a:chOff x="2195736" y="2492896"/>
            <a:chExt cx="1872208" cy="1728192"/>
          </a:xfrm>
        </p:grpSpPr>
        <p:sp>
          <p:nvSpPr>
            <p:cNvPr id="2" name="Ovale 1"/>
            <p:cNvSpPr/>
            <p:nvPr/>
          </p:nvSpPr>
          <p:spPr>
            <a:xfrm>
              <a:off x="2195736" y="2492896"/>
              <a:ext cx="1872208" cy="1728192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rgbClr val="0070C0"/>
                </a:solidFill>
              </a:endParaRPr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2555776" y="2702530"/>
              <a:ext cx="1156086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4400" dirty="0" smtClean="0">
                  <a:solidFill>
                    <a:srgbClr val="0070C0"/>
                  </a:solidFill>
                </a:rPr>
                <a:t>CNR</a:t>
              </a:r>
            </a:p>
            <a:p>
              <a:pPr algn="ctr"/>
              <a:r>
                <a:rPr lang="it-IT" sz="4400" dirty="0" smtClean="0">
                  <a:solidFill>
                    <a:srgbClr val="0070C0"/>
                  </a:solidFill>
                </a:rPr>
                <a:t>ITD</a:t>
              </a:r>
              <a:endParaRPr lang="it-IT" sz="4400" dirty="0">
                <a:solidFill>
                  <a:srgbClr val="0070C0"/>
                </a:solidFill>
              </a:endParaRPr>
            </a:p>
          </p:txBody>
        </p:sp>
      </p:grpSp>
      <p:sp>
        <p:nvSpPr>
          <p:cNvPr id="6" name="CasellaDiTesto 5"/>
          <p:cNvSpPr txBox="1"/>
          <p:nvPr/>
        </p:nvSpPr>
        <p:spPr>
          <a:xfrm>
            <a:off x="4572000" y="2780928"/>
            <a:ext cx="3960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GRUPPO</a:t>
            </a:r>
          </a:p>
          <a:p>
            <a:pPr algn="ctr"/>
            <a:r>
              <a:rPr lang="it-IT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DOCENTI</a:t>
            </a:r>
          </a:p>
          <a:p>
            <a:pPr algn="ctr"/>
            <a:r>
              <a:rPr lang="it-IT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SPERIMENTATORI</a:t>
            </a:r>
            <a:endParaRPr lang="it-IT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Ovale 7"/>
          <p:cNvSpPr/>
          <p:nvPr/>
        </p:nvSpPr>
        <p:spPr>
          <a:xfrm>
            <a:off x="4270827" y="2564904"/>
            <a:ext cx="4405629" cy="197629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Comic Sans MS" panose="030F0702030302020204" pitchFamily="66" charset="0"/>
            </a:endParaRPr>
          </a:p>
        </p:txBody>
      </p:sp>
      <p:sp>
        <p:nvSpPr>
          <p:cNvPr id="9" name="Freccia circolare in giù 8"/>
          <p:cNvSpPr/>
          <p:nvPr/>
        </p:nvSpPr>
        <p:spPr>
          <a:xfrm>
            <a:off x="2503356" y="1916832"/>
            <a:ext cx="2644708" cy="864096"/>
          </a:xfrm>
          <a:prstGeom prst="curvedDownArrow">
            <a:avLst/>
          </a:prstGeom>
          <a:solidFill>
            <a:srgbClr val="00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Freccia circolare in giù 9"/>
          <p:cNvSpPr/>
          <p:nvPr/>
        </p:nvSpPr>
        <p:spPr>
          <a:xfrm flipH="1" flipV="1">
            <a:off x="2483768" y="4149080"/>
            <a:ext cx="2644708" cy="864096"/>
          </a:xfrm>
          <a:prstGeom prst="curvedDownArrow">
            <a:avLst/>
          </a:prstGeom>
          <a:solidFill>
            <a:srgbClr val="00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38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755576" y="692696"/>
            <a:ext cx="7200800" cy="5112568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844338" y="188640"/>
            <a:ext cx="5455341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it-IT" dirty="0"/>
              <a:t>COSA FANNO GLI INFORMATICI?</a:t>
            </a:r>
          </a:p>
        </p:txBody>
      </p:sp>
      <p:sp>
        <p:nvSpPr>
          <p:cNvPr id="6" name="Ovale 5"/>
          <p:cNvSpPr/>
          <p:nvPr/>
        </p:nvSpPr>
        <p:spPr>
          <a:xfrm>
            <a:off x="5868144" y="2492896"/>
            <a:ext cx="1765070" cy="142825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/>
          </a:p>
        </p:txBody>
      </p:sp>
      <p:sp>
        <p:nvSpPr>
          <p:cNvPr id="8" name="CasellaDiTesto 7"/>
          <p:cNvSpPr txBox="1"/>
          <p:nvPr/>
        </p:nvSpPr>
        <p:spPr>
          <a:xfrm>
            <a:off x="5800430" y="2834427"/>
            <a:ext cx="19159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dirty="0" smtClean="0">
                <a:latin typeface="Comic Sans MS" panose="030F0702030302020204" pitchFamily="66" charset="0"/>
              </a:rPr>
              <a:t>ALGORITMI</a:t>
            </a:r>
          </a:p>
          <a:p>
            <a:pPr algn="ctr"/>
            <a:r>
              <a:rPr lang="it-IT" sz="2000" dirty="0" smtClean="0">
                <a:latin typeface="Comic Sans MS" panose="030F0702030302020204" pitchFamily="66" charset="0"/>
              </a:rPr>
              <a:t>LINGUAGGIO</a:t>
            </a:r>
            <a:endParaRPr lang="it-IT" sz="2000" dirty="0">
              <a:latin typeface="Comic Sans MS" panose="030F0702030302020204" pitchFamily="66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103870" y="2553719"/>
            <a:ext cx="2068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>
                <a:latin typeface="Comic Sans MS" panose="030F0702030302020204" pitchFamily="66" charset="0"/>
              </a:rPr>
              <a:t>MODELLARE</a:t>
            </a:r>
            <a:endParaRPr lang="it-IT" sz="2400" dirty="0">
              <a:latin typeface="Comic Sans MS" panose="030F0702030302020204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515262" y="3113527"/>
            <a:ext cx="2781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>
                <a:latin typeface="Comic Sans MS" panose="030F0702030302020204" pitchFamily="66" charset="0"/>
              </a:rPr>
              <a:t>RAPPRESENTARE</a:t>
            </a:r>
            <a:endParaRPr lang="it-IT" sz="2400" dirty="0">
              <a:latin typeface="Comic Sans MS" panose="030F0702030302020204" pitchFamily="66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468665" y="3558207"/>
            <a:ext cx="2257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>
                <a:latin typeface="Comic Sans MS" panose="030F0702030302020204" pitchFamily="66" charset="0"/>
              </a:rPr>
              <a:t>SPECIFICARE</a:t>
            </a:r>
            <a:endParaRPr lang="it-IT" sz="2400" dirty="0">
              <a:latin typeface="Comic Sans MS" panose="030F0702030302020204" pitchFamily="66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535788" y="4034042"/>
            <a:ext cx="2478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>
                <a:latin typeface="Comic Sans MS" panose="030F0702030302020204" pitchFamily="66" charset="0"/>
              </a:rPr>
              <a:t>STRUTTURARE</a:t>
            </a:r>
            <a:endParaRPr lang="it-IT" sz="2400" dirty="0">
              <a:latin typeface="Comic Sans MS" panose="030F0702030302020204" pitchFamily="66" charset="0"/>
            </a:endParaRPr>
          </a:p>
        </p:txBody>
      </p:sp>
      <p:sp>
        <p:nvSpPr>
          <p:cNvPr id="16" name="Ovale 15"/>
          <p:cNvSpPr/>
          <p:nvPr/>
        </p:nvSpPr>
        <p:spPr>
          <a:xfrm>
            <a:off x="1475656" y="2253065"/>
            <a:ext cx="4283969" cy="3336175"/>
          </a:xfrm>
          <a:prstGeom prst="ellipse">
            <a:avLst/>
          </a:prstGeom>
          <a:noFill/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162468" y="3968930"/>
            <a:ext cx="209223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00B050"/>
                </a:solidFill>
                <a:latin typeface="Bradley Hand ITC" panose="03070402050302030203" pitchFamily="66" charset="0"/>
              </a:rPr>
              <a:t>Linguaggi</a:t>
            </a:r>
            <a:endParaRPr lang="it-IT" sz="3200" b="1" dirty="0">
              <a:solidFill>
                <a:srgbClr val="00B05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012160" y="2092054"/>
            <a:ext cx="1773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CODIFICA</a:t>
            </a:r>
            <a:endParaRPr lang="it-IT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0" name="Gruppo 19"/>
          <p:cNvGrpSpPr/>
          <p:nvPr/>
        </p:nvGrpSpPr>
        <p:grpSpPr>
          <a:xfrm>
            <a:off x="3851920" y="836712"/>
            <a:ext cx="2574458" cy="1584176"/>
            <a:chOff x="3347864" y="1340768"/>
            <a:chExt cx="2574458" cy="1584176"/>
          </a:xfrm>
        </p:grpSpPr>
        <p:sp>
          <p:nvSpPr>
            <p:cNvPr id="9" name="CasellaDiTesto 8"/>
            <p:cNvSpPr txBox="1"/>
            <p:nvPr/>
          </p:nvSpPr>
          <p:spPr>
            <a:xfrm>
              <a:off x="3374830" y="1508591"/>
              <a:ext cx="254749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2400" dirty="0" smtClean="0">
                  <a:latin typeface="Comic Sans MS" panose="030F0702030302020204" pitchFamily="66" charset="0"/>
                </a:rPr>
                <a:t>PENSIERO</a:t>
              </a:r>
            </a:p>
            <a:p>
              <a:pPr algn="ctr"/>
              <a:r>
                <a:rPr lang="it-IT" sz="2400" dirty="0" smtClean="0">
                  <a:latin typeface="Comic Sans MS" panose="030F0702030302020204" pitchFamily="66" charset="0"/>
                </a:rPr>
                <a:t>ALGORITMICO</a:t>
              </a:r>
            </a:p>
            <a:p>
              <a:pPr algn="ctr"/>
              <a:r>
                <a:rPr lang="it-IT" sz="2400" dirty="0" smtClean="0">
                  <a:latin typeface="Comic Sans MS" panose="030F0702030302020204" pitchFamily="66" charset="0"/>
                </a:rPr>
                <a:t>STRUTTURATO</a:t>
              </a:r>
              <a:endParaRPr lang="it-IT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18" name="Ovale 17">
              <a:hlinkClick r:id="rId2" action="ppaction://hlinkpres?slideindex=1&amp;slidetitle="/>
            </p:cNvPr>
            <p:cNvSpPr/>
            <p:nvPr/>
          </p:nvSpPr>
          <p:spPr>
            <a:xfrm>
              <a:off x="3347864" y="1340768"/>
              <a:ext cx="2550648" cy="1584176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latin typeface="Comic Sans MS" panose="030F0702030302020204" pitchFamily="66" charset="0"/>
              </a:endParaRPr>
            </a:p>
          </p:txBody>
        </p:sp>
      </p:grpSp>
      <p:sp>
        <p:nvSpPr>
          <p:cNvPr id="19" name="CasellaDiTesto 18"/>
          <p:cNvSpPr txBox="1"/>
          <p:nvPr/>
        </p:nvSpPr>
        <p:spPr>
          <a:xfrm>
            <a:off x="52731" y="5877272"/>
            <a:ext cx="9038554" cy="954107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</a:rPr>
              <a:t>«Come possiamo sapere  se imparare il </a:t>
            </a:r>
            <a:r>
              <a:rPr lang="it-IT" sz="2800" dirty="0" err="1">
                <a:solidFill>
                  <a:schemeClr val="bg1"/>
                </a:solidFill>
              </a:rPr>
              <a:t>coding</a:t>
            </a:r>
            <a:endParaRPr lang="it-IT" sz="2800" dirty="0">
              <a:solidFill>
                <a:schemeClr val="bg1"/>
              </a:solidFill>
            </a:endParaRPr>
          </a:p>
          <a:p>
            <a:pPr algn="ctr"/>
            <a:r>
              <a:rPr lang="it-IT" sz="2800" dirty="0">
                <a:solidFill>
                  <a:schemeClr val="bg1"/>
                </a:solidFill>
              </a:rPr>
              <a:t>influenza positivamente il pensiero computazionale?»</a:t>
            </a:r>
          </a:p>
        </p:txBody>
      </p:sp>
      <p:sp>
        <p:nvSpPr>
          <p:cNvPr id="2" name="Rettangolo 1"/>
          <p:cNvSpPr/>
          <p:nvPr/>
        </p:nvSpPr>
        <p:spPr>
          <a:xfrm>
            <a:off x="1844338" y="4495707"/>
            <a:ext cx="335678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COMUNICARE</a:t>
            </a:r>
            <a:endParaRPr lang="it-IT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ttangolo 2">
            <a:hlinkClick r:id="rId3" action="ppaction://hlinksldjump"/>
          </p:cNvPr>
          <p:cNvSpPr/>
          <p:nvPr/>
        </p:nvSpPr>
        <p:spPr>
          <a:xfrm>
            <a:off x="6898780" y="836712"/>
            <a:ext cx="553539" cy="432048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00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/>
      <p:bldP spid="11" grpId="0"/>
      <p:bldP spid="12" grpId="0"/>
      <p:bldP spid="13" grpId="0"/>
      <p:bldP spid="16" grpId="0" animBg="1"/>
      <p:bldP spid="17" grpId="0" animBg="1"/>
      <p:bldP spid="7" grpId="0"/>
      <p:bldP spid="19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80086" y="188640"/>
            <a:ext cx="6583855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it-IT" dirty="0" smtClean="0"/>
              <a:t>PERSIERO ALGORITMICO STRUTTURATO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-1301" y="764704"/>
            <a:ext cx="8893781" cy="1800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>
                <a:solidFill>
                  <a:srgbClr val="0070C0"/>
                </a:solidFill>
                <a:latin typeface="Comic Sans MS" panose="030F0702030302020204" pitchFamily="66" charset="0"/>
              </a:defRPr>
            </a:lvl1pPr>
          </a:lstStyle>
          <a:p>
            <a:pPr marL="0" indent="0">
              <a:buNone/>
            </a:pPr>
            <a:r>
              <a:rPr lang="it-IT" dirty="0" smtClean="0"/>
              <a:t>PENSIERO ALGORITMICO</a:t>
            </a:r>
          </a:p>
          <a:p>
            <a:r>
              <a:rPr lang="it-IT" dirty="0" smtClean="0"/>
              <a:t>aver </a:t>
            </a:r>
            <a:r>
              <a:rPr lang="it-IT" dirty="0"/>
              <a:t>capito cosa è un algoritmo e saper costruire </a:t>
            </a:r>
            <a:r>
              <a:rPr lang="it-IT" dirty="0" smtClean="0"/>
              <a:t>algoritmi</a:t>
            </a:r>
          </a:p>
          <a:p>
            <a:r>
              <a:rPr lang="it-IT" dirty="0"/>
              <a:t>comunicare in modo rigoroso </a:t>
            </a:r>
            <a:r>
              <a:rPr lang="it-IT" dirty="0" smtClean="0"/>
              <a:t>(non ambiguo) con </a:t>
            </a:r>
            <a:r>
              <a:rPr lang="it-IT" dirty="0"/>
              <a:t>il </a:t>
            </a:r>
            <a:r>
              <a:rPr lang="it-IT" dirty="0" smtClean="0"/>
              <a:t>computer</a:t>
            </a:r>
          </a:p>
          <a:p>
            <a:r>
              <a:rPr lang="it-IT" dirty="0"/>
              <a:t>implica un certo patrimonio di conoscenza </a:t>
            </a:r>
            <a:r>
              <a:rPr lang="it-IT" dirty="0" smtClean="0"/>
              <a:t>tecnologica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71" y="2492896"/>
            <a:ext cx="914332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>
                <a:solidFill>
                  <a:srgbClr val="0070C0"/>
                </a:solidFill>
                <a:latin typeface="Comic Sans MS" panose="030F0702030302020204" pitchFamily="66" charset="0"/>
              </a:defRPr>
            </a:lvl1pPr>
          </a:lstStyle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Un programma è anche: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risultato </a:t>
            </a:r>
            <a:r>
              <a:rPr lang="it-IT" dirty="0">
                <a:solidFill>
                  <a:srgbClr val="FF0000"/>
                </a:solidFill>
              </a:rPr>
              <a:t>di un processo di organizzazione </a:t>
            </a:r>
            <a:r>
              <a:rPr lang="it-IT" dirty="0" smtClean="0">
                <a:solidFill>
                  <a:srgbClr val="FF0000"/>
                </a:solidFill>
              </a:rPr>
              <a:t>logica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strumento </a:t>
            </a:r>
            <a:r>
              <a:rPr lang="it-IT" dirty="0">
                <a:solidFill>
                  <a:srgbClr val="FF0000"/>
                </a:solidFill>
              </a:rPr>
              <a:t>di comunicazione con gli </a:t>
            </a:r>
            <a:r>
              <a:rPr lang="it-IT" dirty="0" smtClean="0">
                <a:solidFill>
                  <a:srgbClr val="FF0000"/>
                </a:solidFill>
              </a:rPr>
              <a:t>uomini.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La correttezza non è la sola proprietà: </a:t>
            </a:r>
          </a:p>
          <a:p>
            <a:r>
              <a:rPr lang="it-IT" dirty="0">
                <a:solidFill>
                  <a:srgbClr val="FF0000"/>
                </a:solidFill>
              </a:rPr>
              <a:t>p</a:t>
            </a:r>
            <a:r>
              <a:rPr lang="it-IT" dirty="0" smtClean="0">
                <a:solidFill>
                  <a:srgbClr val="FF0000"/>
                </a:solidFill>
              </a:rPr>
              <a:t>rogrammare </a:t>
            </a:r>
            <a:r>
              <a:rPr lang="it-IT" dirty="0">
                <a:solidFill>
                  <a:srgbClr val="FF0000"/>
                </a:solidFill>
              </a:rPr>
              <a:t>è </a:t>
            </a:r>
            <a:r>
              <a:rPr lang="it-IT" dirty="0" smtClean="0">
                <a:solidFill>
                  <a:srgbClr val="FF0000"/>
                </a:solidFill>
              </a:rPr>
              <a:t>come </a:t>
            </a:r>
            <a:r>
              <a:rPr lang="it-IT" dirty="0">
                <a:solidFill>
                  <a:srgbClr val="FF0000"/>
                </a:solidFill>
              </a:rPr>
              <a:t>scrivere. Si può scrivere bene o male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Capire il significato di un testo può essere facile o difficile. 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Leggere </a:t>
            </a:r>
            <a:r>
              <a:rPr lang="it-IT" dirty="0">
                <a:solidFill>
                  <a:srgbClr val="FF0000"/>
                </a:solidFill>
              </a:rPr>
              <a:t>un testo può essere interessante o </a:t>
            </a:r>
            <a:r>
              <a:rPr lang="it-IT" dirty="0" smtClean="0">
                <a:solidFill>
                  <a:srgbClr val="FF0000"/>
                </a:solidFill>
              </a:rPr>
              <a:t>noioso.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Dimensione </a:t>
            </a:r>
            <a:r>
              <a:rPr lang="it-IT" dirty="0">
                <a:solidFill>
                  <a:srgbClr val="FF0000"/>
                </a:solidFill>
              </a:rPr>
              <a:t>estetica </a:t>
            </a:r>
            <a:r>
              <a:rPr lang="it-IT" dirty="0" smtClean="0">
                <a:solidFill>
                  <a:srgbClr val="FF0000"/>
                </a:solidFill>
              </a:rPr>
              <a:t>della </a:t>
            </a:r>
            <a:r>
              <a:rPr lang="it-IT" dirty="0" smtClean="0">
                <a:solidFill>
                  <a:srgbClr val="FF0000"/>
                </a:solidFill>
              </a:rPr>
              <a:t>programmazione: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chiarezza</a:t>
            </a:r>
            <a:r>
              <a:rPr lang="it-IT" dirty="0" smtClean="0">
                <a:solidFill>
                  <a:srgbClr val="FF0000"/>
                </a:solidFill>
              </a:rPr>
              <a:t>, sinteticità ed l’eleganza oltre alla correttezza</a:t>
            </a:r>
          </a:p>
        </p:txBody>
      </p:sp>
      <p:sp>
        <p:nvSpPr>
          <p:cNvPr id="3" name="Freccia a sinistra 2">
            <a:hlinkClick r:id="rId2" action="ppaction://hlinksldjump"/>
          </p:cNvPr>
          <p:cNvSpPr/>
          <p:nvPr/>
        </p:nvSpPr>
        <p:spPr>
          <a:xfrm>
            <a:off x="8028384" y="5301208"/>
            <a:ext cx="864096" cy="720080"/>
          </a:xfrm>
          <a:prstGeom prst="leftArrow">
            <a:avLst/>
          </a:prstGeom>
          <a:solidFill>
            <a:srgbClr val="00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38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e 8"/>
          <p:cNvSpPr/>
          <p:nvPr/>
        </p:nvSpPr>
        <p:spPr>
          <a:xfrm>
            <a:off x="2951662" y="3834626"/>
            <a:ext cx="2808312" cy="1152128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Ovale 1"/>
          <p:cNvSpPr/>
          <p:nvPr/>
        </p:nvSpPr>
        <p:spPr>
          <a:xfrm>
            <a:off x="2051720" y="1196752"/>
            <a:ext cx="2808312" cy="1152128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478719" y="188640"/>
            <a:ext cx="2016898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it-IT" dirty="0"/>
              <a:t>LINGUAGGI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339752" y="1484784"/>
            <a:ext cx="2108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Schemi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E-R</a:t>
            </a:r>
            <a:endParaRPr lang="it-IT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80098" y="2912566"/>
            <a:ext cx="1794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Ontologie</a:t>
            </a:r>
            <a:endParaRPr lang="it-IT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238365" y="4149080"/>
            <a:ext cx="2234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R</a:t>
            </a:r>
            <a:r>
              <a:rPr lang="en-US" sz="28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eti</a:t>
            </a:r>
            <a:r>
              <a:rPr lang="en-US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di Petri</a:t>
            </a:r>
            <a:endParaRPr lang="it-IT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495617" y="2435512"/>
            <a:ext cx="32624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ULM - Unifying </a:t>
            </a:r>
            <a:br>
              <a:rPr lang="en-US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US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modelling language</a:t>
            </a:r>
            <a:endParaRPr lang="it-IT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2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3874" y="188640"/>
            <a:ext cx="8906605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it-IT" dirty="0" smtClean="0"/>
              <a:t>LINGUAGGI DI RAPPRESENTAZIONE NELL’EDUCAZIONE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71732" y="804224"/>
            <a:ext cx="8432716" cy="6053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Utilizzo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scarso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o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nullo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nell’educazione</a:t>
            </a:r>
            <a:endParaRPr lang="en-US" sz="24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600"/>
              </a:spcBef>
            </a:pP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Qual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è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il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potenziale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educativo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?</a:t>
            </a:r>
          </a:p>
          <a:p>
            <a:endParaRPr lang="en-US" sz="6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6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6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6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6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6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6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6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6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6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6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6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6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6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6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6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6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6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24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24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10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Applicabili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a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una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molteplicità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di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contesti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e di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problemi</a:t>
            </a:r>
            <a:endParaRPr lang="en-US" sz="24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600"/>
              </a:spcBef>
            </a:pP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Necessità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di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invenzione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e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sperimentazione</a:t>
            </a:r>
            <a:endParaRPr lang="en-US" sz="24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Da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prendere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come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una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proposta</a:t>
            </a:r>
            <a:endParaRPr lang="en-U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Non 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solo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nell’ambito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delle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discipline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scientifiche</a:t>
            </a:r>
            <a:endParaRPr lang="en-U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 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le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mappe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concettuali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???</a:t>
            </a:r>
          </a:p>
        </p:txBody>
      </p:sp>
      <p:sp>
        <p:nvSpPr>
          <p:cNvPr id="14" name="Ovale 13"/>
          <p:cNvSpPr/>
          <p:nvPr/>
        </p:nvSpPr>
        <p:spPr>
          <a:xfrm>
            <a:off x="3553444" y="1975710"/>
            <a:ext cx="1728192" cy="1497360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3486944" y="2536966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Informatico</a:t>
            </a:r>
            <a:endParaRPr lang="it-IT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609228" y="1916832"/>
            <a:ext cx="17812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CAPIRE</a:t>
            </a:r>
          </a:p>
          <a:p>
            <a:pPr algn="ctr"/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PROBLEMI</a:t>
            </a:r>
            <a:endParaRPr lang="it-IT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415677" y="1998338"/>
            <a:ext cx="2324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COMUNICARE</a:t>
            </a:r>
            <a:endParaRPr lang="it-IT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486943" y="3532287"/>
            <a:ext cx="20794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DEFINIRE</a:t>
            </a:r>
            <a:b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SOLUZIONI</a:t>
            </a:r>
            <a:endParaRPr lang="it-IT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32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712487" y="188640"/>
            <a:ext cx="354937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it-IT" dirty="0" smtClean="0"/>
              <a:t>MAPPE CONCETTUALI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07504" y="2454279"/>
            <a:ext cx="853631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Non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impongono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una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disciplina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nella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costruzione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della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mappa</a:t>
            </a:r>
            <a:endParaRPr lang="en-US" sz="24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Non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sostengono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processi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di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strutturazione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e di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astrazione</a:t>
            </a:r>
            <a:endParaRPr lang="en-US" sz="24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Non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sono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computabili</a:t>
            </a:r>
            <a:endParaRPr lang="it-IT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giorgio\Desktop\esempio mappa 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2" t="2395" r="47786" b="2399"/>
          <a:stretch/>
        </p:blipFill>
        <p:spPr bwMode="auto">
          <a:xfrm>
            <a:off x="1342992" y="484197"/>
            <a:ext cx="6922367" cy="63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971600" y="3802859"/>
            <a:ext cx="2376264" cy="1930397"/>
          </a:xfrm>
          <a:prstGeom prst="rect">
            <a:avLst/>
          </a:prstGeom>
          <a:noFill/>
          <a:ln w="19050">
            <a:solidFill>
              <a:srgbClr val="FF3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347864" y="1872462"/>
            <a:ext cx="2376264" cy="1930397"/>
          </a:xfrm>
          <a:prstGeom prst="rect">
            <a:avLst/>
          </a:prstGeom>
          <a:noFill/>
          <a:ln w="19050">
            <a:solidFill>
              <a:srgbClr val="FF3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56454" y="-27384"/>
            <a:ext cx="786144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it-IT" dirty="0" smtClean="0"/>
              <a:t>UN ESEMPIO DI CATTIVA MAPPA CONCETTUALE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70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1907704" y="1268760"/>
            <a:ext cx="5832648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sz="6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SCHEMI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it-IT" sz="6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ENTITÀ RELAZIONE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it-IT" sz="4800" dirty="0" smtClean="0">
              <a:solidFill>
                <a:srgbClr val="FF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it-IT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1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13167</TotalTime>
  <Words>913</Words>
  <Application>Microsoft Office PowerPoint</Application>
  <PresentationFormat>Presentazione su schermo (4:3)</PresentationFormat>
  <Paragraphs>263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giorgio</dc:creator>
  <cp:lastModifiedBy>giorgio</cp:lastModifiedBy>
  <cp:revision>77</cp:revision>
  <dcterms:created xsi:type="dcterms:W3CDTF">2015-11-04T15:10:37Z</dcterms:created>
  <dcterms:modified xsi:type="dcterms:W3CDTF">2016-02-01T13:30:09Z</dcterms:modified>
</cp:coreProperties>
</file>