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76"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94501"/>
  </p:normalViewPr>
  <p:slideViewPr>
    <p:cSldViewPr snapToGrid="0" snapToObjects="1">
      <p:cViewPr>
        <p:scale>
          <a:sx n="77" d="100"/>
          <a:sy n="77" d="100"/>
        </p:scale>
        <p:origin x="2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2CD54-E7B7-3341-AF3E-FE334A753A96}" type="datetimeFigureOut">
              <a:rPr lang="it-IT" smtClean="0"/>
              <a:t>27/01/16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DBAA9-A0AC-D64B-B918-CEF4BD9940E4}" type="slidenum">
              <a:rPr lang="it-IT" smtClean="0"/>
              <a:t>‹n.›</a:t>
            </a:fld>
            <a:endParaRPr lang="it-IT"/>
          </a:p>
        </p:txBody>
      </p:sp>
    </p:spTree>
    <p:extLst>
      <p:ext uri="{BB962C8B-B14F-4D97-AF65-F5344CB8AC3E}">
        <p14:creationId xmlns:p14="http://schemas.microsoft.com/office/powerpoint/2010/main" val="8758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stile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0EBB0C4-6273-4C6E-B9BD-2EDC30F1CD52}" type="datetimeFigureOut">
              <a:rPr lang="en-US" dirty="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1/27/16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stile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1/27/16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9CAD897-D46E-4AD2-BD9B-49DD3E640873}" type="datetimeFigureOut">
              <a:rPr lang="en-US" dirty="0"/>
              <a:t>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1/27/16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utingatschool.org.uk/computationalthinking"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pc-tartarug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pc-calcola-med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hyperlink" Target="http://csunplugged.org/wp-content/uploads/2014/12/csunplugged-it.2015.1.0.pdf" TargetMode="External"/><Relationship Id="rId1" Type="http://schemas.openxmlformats.org/officeDocument/2006/relationships/slideLayout" Target="../slideLayouts/slideLayout7.xml"/><Relationship Id="rId2" Type="http://schemas.openxmlformats.org/officeDocument/2006/relationships/hyperlink" Target="https://www.youtube.com/watch?v=KOYy4kyLE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sz="7200" dirty="0" smtClean="0"/>
              <a:t>Il pensiero computazionale a scuola</a:t>
            </a:r>
            <a:endParaRPr lang="it-IT" sz="7200" dirty="0"/>
          </a:p>
        </p:txBody>
      </p:sp>
      <p:sp>
        <p:nvSpPr>
          <p:cNvPr id="3" name="Sottotitolo 2"/>
          <p:cNvSpPr>
            <a:spLocks noGrp="1"/>
          </p:cNvSpPr>
          <p:nvPr>
            <p:ph type="subTitle" idx="1"/>
          </p:nvPr>
        </p:nvSpPr>
        <p:spPr/>
        <p:txBody>
          <a:bodyPr/>
          <a:lstStyle/>
          <a:p>
            <a:pPr algn="ctr"/>
            <a:endParaRPr lang="it-IT" dirty="0" smtClean="0"/>
          </a:p>
          <a:p>
            <a:pPr algn="ctr"/>
            <a:r>
              <a:rPr lang="it-IT" dirty="0" smtClean="0"/>
              <a:t>Augusto Chioccariello - Giorgio olimpo</a:t>
            </a:r>
            <a:endParaRPr lang="it-IT" dirty="0"/>
          </a:p>
        </p:txBody>
      </p:sp>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175179" y="5373139"/>
            <a:ext cx="922101" cy="711978"/>
          </a:xfrm>
          <a:prstGeom prst="rect">
            <a:avLst/>
          </a:prstGeom>
        </p:spPr>
      </p:pic>
    </p:spTree>
    <p:extLst>
      <p:ext uri="{BB962C8B-B14F-4D97-AF65-F5344CB8AC3E}">
        <p14:creationId xmlns:p14="http://schemas.microsoft.com/office/powerpoint/2010/main" val="46476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Computing </a:t>
            </a:r>
            <a:r>
              <a:rPr lang="it-IT" dirty="0" err="1" smtClean="0"/>
              <a:t>at</a:t>
            </a:r>
            <a:r>
              <a:rPr lang="it-IT" dirty="0" smtClean="0"/>
              <a:t> School</a:t>
            </a:r>
            <a:endParaRPr lang="it-IT" dirty="0"/>
          </a:p>
        </p:txBody>
      </p:sp>
      <p:pic>
        <p:nvPicPr>
          <p:cNvPr id="4" name="Segnaposto contenut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8010" y="1846263"/>
            <a:ext cx="3636305" cy="4022725"/>
          </a:xfrm>
        </p:spPr>
      </p:pic>
    </p:spTree>
    <p:extLst>
      <p:ext uri="{BB962C8B-B14F-4D97-AF65-F5344CB8AC3E}">
        <p14:creationId xmlns:p14="http://schemas.microsoft.com/office/powerpoint/2010/main" val="55335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Concetti di base</a:t>
            </a:r>
            <a:endParaRPr lang="it-IT" dirty="0"/>
          </a:p>
        </p:txBody>
      </p:sp>
      <p:sp>
        <p:nvSpPr>
          <p:cNvPr id="3" name="Segnaposto contenuto 2"/>
          <p:cNvSpPr>
            <a:spLocks noGrp="1"/>
          </p:cNvSpPr>
          <p:nvPr>
            <p:ph idx="1"/>
          </p:nvPr>
        </p:nvSpPr>
        <p:spPr/>
        <p:txBody>
          <a:bodyPr>
            <a:noAutofit/>
          </a:bodyPr>
          <a:lstStyle/>
          <a:p>
            <a:r>
              <a:rPr lang="it-IT" sz="3200" dirty="0"/>
              <a:t>Il pensiero computazionale comprende la capacità di pensare in termini di:</a:t>
            </a:r>
          </a:p>
          <a:p>
            <a:pPr lvl="1">
              <a:buFont typeface="Wingdings" charset="2"/>
              <a:buChar char="§"/>
            </a:pPr>
            <a:r>
              <a:rPr lang="it-IT" sz="3000" dirty="0" smtClean="0"/>
              <a:t>algoritmi</a:t>
            </a:r>
            <a:r>
              <a:rPr lang="it-IT" sz="3000" dirty="0"/>
              <a:t>;</a:t>
            </a:r>
          </a:p>
          <a:p>
            <a:pPr lvl="1">
              <a:buFont typeface="Wingdings" charset="2"/>
              <a:buChar char="§"/>
            </a:pPr>
            <a:r>
              <a:rPr lang="it-IT" sz="3000" dirty="0" smtClean="0"/>
              <a:t>scomposizione</a:t>
            </a:r>
            <a:r>
              <a:rPr lang="it-IT" sz="3000" dirty="0"/>
              <a:t>;</a:t>
            </a:r>
          </a:p>
          <a:p>
            <a:pPr lvl="1">
              <a:buFont typeface="Wingdings" charset="2"/>
              <a:buChar char="§"/>
            </a:pPr>
            <a:r>
              <a:rPr lang="it-IT" sz="3000" dirty="0" smtClean="0"/>
              <a:t>generalizzazioni</a:t>
            </a:r>
            <a:r>
              <a:rPr lang="it-IT" sz="3000" dirty="0"/>
              <a:t>, individuando e facendo uso di </a:t>
            </a:r>
            <a:r>
              <a:rPr lang="it-IT" sz="3000" dirty="0" smtClean="0"/>
              <a:t>schemi ricorrenti</a:t>
            </a:r>
            <a:r>
              <a:rPr lang="it-IT" sz="3000" dirty="0"/>
              <a:t>; </a:t>
            </a:r>
          </a:p>
          <a:p>
            <a:pPr lvl="1">
              <a:buFont typeface="Wingdings" charset="2"/>
              <a:buChar char="§"/>
            </a:pPr>
            <a:r>
              <a:rPr lang="it-IT" sz="3000" dirty="0" smtClean="0"/>
              <a:t>astrazioni</a:t>
            </a:r>
            <a:r>
              <a:rPr lang="it-IT" sz="3000" dirty="0"/>
              <a:t>, scegliendo rappresentazioni appropriate;</a:t>
            </a:r>
          </a:p>
          <a:p>
            <a:pPr lvl="1">
              <a:buFont typeface="Wingdings" charset="2"/>
              <a:buChar char="§"/>
            </a:pPr>
            <a:r>
              <a:rPr lang="it-IT" sz="3000" dirty="0" smtClean="0"/>
              <a:t>valutazione.</a:t>
            </a:r>
            <a:endParaRPr lang="it-IT" sz="3000" dirty="0"/>
          </a:p>
        </p:txBody>
      </p:sp>
    </p:spTree>
    <p:extLst>
      <p:ext uri="{BB962C8B-B14F-4D97-AF65-F5344CB8AC3E}">
        <p14:creationId xmlns:p14="http://schemas.microsoft.com/office/powerpoint/2010/main" val="137902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astrazione</a:t>
            </a:r>
            <a:endParaRPr lang="it-IT" dirty="0"/>
          </a:p>
        </p:txBody>
      </p:sp>
      <p:sp>
        <p:nvSpPr>
          <p:cNvPr id="3" name="Segnaposto contenuto 2"/>
          <p:cNvSpPr>
            <a:spLocks noGrp="1"/>
          </p:cNvSpPr>
          <p:nvPr>
            <p:ph idx="1"/>
          </p:nvPr>
        </p:nvSpPr>
        <p:spPr>
          <a:xfrm>
            <a:off x="1097280" y="1845733"/>
            <a:ext cx="10058400" cy="4344051"/>
          </a:xfrm>
        </p:spPr>
        <p:txBody>
          <a:bodyPr>
            <a:noAutofit/>
          </a:bodyPr>
          <a:lstStyle/>
          <a:p>
            <a:r>
              <a:rPr lang="it-IT" sz="2400" dirty="0" smtClean="0"/>
              <a:t>L’astrazione </a:t>
            </a:r>
            <a:r>
              <a:rPr lang="it-IT" sz="2400" dirty="0"/>
              <a:t>fa sì che risulti più facile ragionare su problemi o sistemi. L'astrazione è il processo di rendere un artefatto più comprensibile attraverso la rimozione di dettagli superflui alla sua descrizione. Un esempio classico è la cartina della metropolitana. </a:t>
            </a:r>
            <a:endParaRPr lang="it-IT" sz="2400" dirty="0" smtClean="0"/>
          </a:p>
          <a:p>
            <a:r>
              <a:rPr lang="it-IT" sz="2400" dirty="0" smtClean="0"/>
              <a:t>Per </a:t>
            </a:r>
            <a:r>
              <a:rPr lang="it-IT" sz="2400" dirty="0"/>
              <a:t>esempio la metropolitana di Milano è un sistema complesso. Particolari rappresentazioni di Milano (di solito mappe o schemi) aiutano i diversi utenti. La mappa della metropolitana di Milano è un'astrazione molto raffinata con solo le informazioni essenziali per il viaggiatore a navigare nella rete metropolitana. Sono omesse informazioni come la distanza e l’esatta posizione geografica, che risulterebbero un inutile appesantimento. </a:t>
            </a:r>
            <a:endParaRPr lang="it-IT" sz="2400" dirty="0" smtClean="0"/>
          </a:p>
          <a:p>
            <a:r>
              <a:rPr lang="it-IT" sz="2400" dirty="0" smtClean="0"/>
              <a:t>È </a:t>
            </a:r>
            <a:r>
              <a:rPr lang="it-IT" sz="2400" dirty="0"/>
              <a:t>una rappresentazione che contiene tutte le informazioni necessarie per pianificare un percorso da una stazione all'altra - e non di più!</a:t>
            </a:r>
          </a:p>
        </p:txBody>
      </p:sp>
    </p:spTree>
    <p:extLst>
      <p:ext uri="{BB962C8B-B14F-4D97-AF65-F5344CB8AC3E}">
        <p14:creationId xmlns:p14="http://schemas.microsoft.com/office/powerpoint/2010/main" val="146398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a:t>
            </a:r>
            <a:endParaRPr lang="it-IT" dirty="0"/>
          </a:p>
        </p:txBody>
      </p:sp>
      <p:sp>
        <p:nvSpPr>
          <p:cNvPr id="3" name="Segnaposto contenuto 2"/>
          <p:cNvSpPr>
            <a:spLocks noGrp="1"/>
          </p:cNvSpPr>
          <p:nvPr>
            <p:ph idx="1"/>
          </p:nvPr>
        </p:nvSpPr>
        <p:spPr/>
        <p:txBody>
          <a:bodyPr>
            <a:noAutofit/>
          </a:bodyPr>
          <a:lstStyle/>
          <a:p>
            <a:r>
              <a:rPr lang="it-IT" sz="2400" dirty="0"/>
              <a:t>La valutazione è il processo per garantire che una soluzione, sia essa un algoritmo, un sistema, o un processo, è buona: cioè che sia adatta allo scopo. </a:t>
            </a:r>
            <a:endParaRPr lang="it-IT" sz="2400" dirty="0" smtClean="0"/>
          </a:p>
          <a:p>
            <a:r>
              <a:rPr lang="it-IT" sz="2400" dirty="0" smtClean="0"/>
              <a:t>Varie </a:t>
            </a:r>
            <a:r>
              <a:rPr lang="it-IT" sz="2400" dirty="0"/>
              <a:t>proprietà delle soluzioni devono essere valutate. Sono corrette? Sono abbastanza veloci? Usano le risorse con parsimonia? Sono facili da utilizzare per le persone? Promuovono un'esperienza adeguata? </a:t>
            </a:r>
            <a:endParaRPr lang="it-IT" sz="2400" dirty="0" smtClean="0"/>
          </a:p>
          <a:p>
            <a:r>
              <a:rPr lang="it-IT" sz="2400" dirty="0" smtClean="0"/>
              <a:t>Bisogna </a:t>
            </a:r>
            <a:r>
              <a:rPr lang="it-IT" sz="2400" dirty="0"/>
              <a:t>fare compressi, raramente vi è un'unica soluzione ideale per tutte le situazioni. </a:t>
            </a:r>
            <a:endParaRPr lang="it-IT" sz="2400" dirty="0" smtClean="0"/>
          </a:p>
          <a:p>
            <a:r>
              <a:rPr lang="it-IT" sz="2400" dirty="0" smtClean="0"/>
              <a:t>Nella </a:t>
            </a:r>
            <a:r>
              <a:rPr lang="it-IT" sz="2400" dirty="0"/>
              <a:t>valutazione usata nel pensiero computazionale, c’è una specifica attenzione alla cura del dettaglio.</a:t>
            </a:r>
          </a:p>
        </p:txBody>
      </p:sp>
    </p:spTree>
    <p:extLst>
      <p:ext uri="{BB962C8B-B14F-4D97-AF65-F5344CB8AC3E}">
        <p14:creationId xmlns:p14="http://schemas.microsoft.com/office/powerpoint/2010/main" val="492385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t>
            </a:r>
            <a:r>
              <a:rPr lang="it-IT" dirty="0" smtClean="0"/>
              <a:t>ensiero algoritmico</a:t>
            </a:r>
            <a:endParaRPr lang="it-IT" dirty="0"/>
          </a:p>
        </p:txBody>
      </p:sp>
      <p:sp>
        <p:nvSpPr>
          <p:cNvPr id="3" name="Segnaposto contenuto 2"/>
          <p:cNvSpPr>
            <a:spLocks noGrp="1"/>
          </p:cNvSpPr>
          <p:nvPr>
            <p:ph idx="1"/>
          </p:nvPr>
        </p:nvSpPr>
        <p:spPr/>
        <p:txBody>
          <a:bodyPr>
            <a:noAutofit/>
          </a:bodyPr>
          <a:lstStyle/>
          <a:p>
            <a:r>
              <a:rPr lang="it-IT" sz="2400" dirty="0"/>
              <a:t>Il pensiero algoritmico è un modo di arrivare a una soluzione attraverso una chiara definizione dei passaggi. </a:t>
            </a:r>
            <a:endParaRPr lang="it-IT" sz="2400" dirty="0" smtClean="0"/>
          </a:p>
          <a:p>
            <a:r>
              <a:rPr lang="it-IT" sz="2400" dirty="0" smtClean="0"/>
              <a:t>Alcuni </a:t>
            </a:r>
            <a:r>
              <a:rPr lang="it-IT" sz="2400" dirty="0"/>
              <a:t>problemi sono del tipo una tantum; una volta risolti, si applica la soluzione, e si passa ad affrontare quello successivo. Il pensiero algoritmico entra in gioco quando problemi analoghi devono essere risolti più e più volte. Essi non devono essere analizzati ex novo ogni volta. </a:t>
            </a:r>
            <a:endParaRPr lang="it-IT" sz="2400" dirty="0" smtClean="0"/>
          </a:p>
          <a:p>
            <a:r>
              <a:rPr lang="it-IT" sz="2400" dirty="0" smtClean="0"/>
              <a:t>È </a:t>
            </a:r>
            <a:r>
              <a:rPr lang="it-IT" sz="2400" dirty="0"/>
              <a:t>necessaria una soluzione che funzioni ogni volta. Un esempio sono gli algoritmi per fare la moltiplicazione o la divisione che si imparano a scuola. Se le regole sono eseguite con precisione, da un computer o da una persona, si può trovare il risultato di ogni moltiplicazione. </a:t>
            </a:r>
            <a:endParaRPr lang="it-IT" sz="2400" dirty="0" smtClean="0"/>
          </a:p>
        </p:txBody>
      </p:sp>
    </p:spTree>
    <p:extLst>
      <p:ext uri="{BB962C8B-B14F-4D97-AF65-F5344CB8AC3E}">
        <p14:creationId xmlns:p14="http://schemas.microsoft.com/office/powerpoint/2010/main" val="477418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scomposizione</a:t>
            </a:r>
            <a:endParaRPr lang="it-IT" dirty="0"/>
          </a:p>
        </p:txBody>
      </p:sp>
      <p:sp>
        <p:nvSpPr>
          <p:cNvPr id="3" name="Segnaposto contenuto 2"/>
          <p:cNvSpPr>
            <a:spLocks noGrp="1"/>
          </p:cNvSpPr>
          <p:nvPr>
            <p:ph idx="1"/>
          </p:nvPr>
        </p:nvSpPr>
        <p:spPr/>
        <p:txBody>
          <a:bodyPr>
            <a:normAutofit/>
          </a:bodyPr>
          <a:lstStyle/>
          <a:p>
            <a:r>
              <a:rPr lang="it-IT" sz="2400" dirty="0"/>
              <a:t>La scomposizione è un modo di pensare ad artefatti in termini delle loro componenti. Le singole parti possono essere comprese, risolte, sviluppate e valutate separatamente. Questo approccio rende più facile risolvere problemi complessi, permette di comprendere meglio situazioni nuove e facilita la progettazione di grandi sistemi.</a:t>
            </a:r>
          </a:p>
          <a:p>
            <a:r>
              <a:rPr lang="it-IT" sz="2400" dirty="0" smtClean="0"/>
              <a:t>Si </a:t>
            </a:r>
            <a:r>
              <a:rPr lang="it-IT" sz="2400" dirty="0"/>
              <a:t>consideri lo sviluppo di un </a:t>
            </a:r>
            <a:r>
              <a:rPr lang="it-IT" sz="2400" dirty="0" smtClean="0"/>
              <a:t>videogioco</a:t>
            </a:r>
            <a:r>
              <a:rPr lang="it-IT" sz="2400" dirty="0"/>
              <a:t>: persone diverse possono progettare e creare i diversi livelli in modo indipendente, a condizione che gli aspetti chiave siano concordati in anticipo. A sua volta un livello di un videogioco potrebbe essere scomposto in più parti, come ad esempio il movimento realistico di un personaggio, lo scorrimento dello sfondo e l’impostazione delle regole su come i personaggi interagiscono</a:t>
            </a:r>
            <a:r>
              <a:rPr lang="it-IT" sz="2400" dirty="0" smtClean="0"/>
              <a:t>.</a:t>
            </a:r>
            <a:endParaRPr lang="it-IT" sz="2400" dirty="0"/>
          </a:p>
        </p:txBody>
      </p:sp>
    </p:spTree>
    <p:extLst>
      <p:ext uri="{BB962C8B-B14F-4D97-AF65-F5344CB8AC3E}">
        <p14:creationId xmlns:p14="http://schemas.microsoft.com/office/powerpoint/2010/main" val="2676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generalizzazione</a:t>
            </a:r>
            <a:endParaRPr lang="it-IT" dirty="0"/>
          </a:p>
        </p:txBody>
      </p:sp>
      <p:sp>
        <p:nvSpPr>
          <p:cNvPr id="3" name="Segnaposto contenuto 2"/>
          <p:cNvSpPr>
            <a:spLocks noGrp="1"/>
          </p:cNvSpPr>
          <p:nvPr>
            <p:ph idx="1"/>
          </p:nvPr>
        </p:nvSpPr>
        <p:spPr>
          <a:xfrm>
            <a:off x="1097280" y="1845734"/>
            <a:ext cx="10058400" cy="4273712"/>
          </a:xfrm>
        </p:spPr>
        <p:txBody>
          <a:bodyPr>
            <a:noAutofit/>
          </a:bodyPr>
          <a:lstStyle/>
          <a:p>
            <a:r>
              <a:rPr lang="it-IT" sz="2400" dirty="0"/>
              <a:t>La generalizzazione è associata al saper identificare schemi ricorrenti, somiglianze, connessioni, e a sfruttare queste caratteristiche. È un modo di risolvere rapidamente problemi nuovi sulla base delle soluzioni di problemi già affrontati, a capitalizzare le precedenti esperienze. </a:t>
            </a:r>
            <a:endParaRPr lang="it-IT" sz="2400" dirty="0" smtClean="0"/>
          </a:p>
          <a:p>
            <a:r>
              <a:rPr lang="it-IT" sz="2400" dirty="0" smtClean="0"/>
              <a:t>È </a:t>
            </a:r>
            <a:r>
              <a:rPr lang="it-IT" sz="2400" dirty="0"/>
              <a:t>importante porsi domande del tipo: "È simile ad un problema che ho già risolto?", “In cosa è diverso?". </a:t>
            </a:r>
            <a:endParaRPr lang="it-IT" sz="2400" dirty="0" smtClean="0"/>
          </a:p>
          <a:p>
            <a:r>
              <a:rPr lang="it-IT" sz="2400" dirty="0" smtClean="0"/>
              <a:t>Altrettanto </a:t>
            </a:r>
            <a:r>
              <a:rPr lang="it-IT" sz="2400" dirty="0"/>
              <a:t>importante è imparare a riconoscere schemi ricorrenti sia nei dati che nei processi e/o strategie che vengono utilizzati. </a:t>
            </a:r>
            <a:endParaRPr lang="it-IT" sz="2400" dirty="0" smtClean="0"/>
          </a:p>
          <a:p>
            <a:r>
              <a:rPr lang="it-IT" sz="2400" dirty="0" smtClean="0"/>
              <a:t>Algoritmi </a:t>
            </a:r>
            <a:r>
              <a:rPr lang="it-IT" sz="2400" dirty="0"/>
              <a:t>che risolvono alcuni problemi specifici possono essere adattati per risolvere tutta una classe di problemi simili. Quindi, quando si incontra un problema di quella classe si può applica la soluzione generale.</a:t>
            </a:r>
          </a:p>
        </p:txBody>
      </p:sp>
    </p:spTree>
    <p:extLst>
      <p:ext uri="{BB962C8B-B14F-4D97-AF65-F5344CB8AC3E}">
        <p14:creationId xmlns:p14="http://schemas.microsoft.com/office/powerpoint/2010/main" val="2113910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 di generalizzazione</a:t>
            </a:r>
            <a:endParaRPr lang="it-IT" dirty="0"/>
          </a:p>
        </p:txBody>
      </p:sp>
      <p:sp>
        <p:nvSpPr>
          <p:cNvPr id="3" name="Segnaposto contenuto 2"/>
          <p:cNvSpPr>
            <a:spLocks noGrp="1"/>
          </p:cNvSpPr>
          <p:nvPr>
            <p:ph idx="1"/>
          </p:nvPr>
        </p:nvSpPr>
        <p:spPr/>
        <p:txBody>
          <a:bodyPr>
            <a:noAutofit/>
          </a:bodyPr>
          <a:lstStyle/>
          <a:p>
            <a:r>
              <a:rPr lang="it-IT" sz="2800" dirty="0" smtClean="0"/>
              <a:t>Uno </a:t>
            </a:r>
            <a:r>
              <a:rPr lang="it-IT" sz="2800" dirty="0"/>
              <a:t>studente sta usando la “tartaruga” per disegnare una serie di figure geometriche. L'alunno scrive un programma per per disegnare un quadrato e un triangolo. </a:t>
            </a:r>
            <a:endParaRPr lang="it-IT" sz="2800" dirty="0" smtClean="0"/>
          </a:p>
          <a:p>
            <a:r>
              <a:rPr lang="it-IT" sz="2800" dirty="0" smtClean="0"/>
              <a:t>Decide </a:t>
            </a:r>
            <a:r>
              <a:rPr lang="it-IT" sz="2800" dirty="0"/>
              <a:t>quindi di disegnare un ottagono e un decagono. </a:t>
            </a:r>
            <a:endParaRPr lang="it-IT" sz="2800" dirty="0" smtClean="0"/>
          </a:p>
          <a:p>
            <a:r>
              <a:rPr lang="it-IT" sz="2800" dirty="0" smtClean="0"/>
              <a:t>Dal </a:t>
            </a:r>
            <a:r>
              <a:rPr lang="it-IT" sz="2800" dirty="0"/>
              <a:t>lavoro con il quadrato e il triangolo, si accorge che esiste una relazione tra il numero di lati della figura e gli angoli coinvolti nel disegnarla con la tartaruga. </a:t>
            </a:r>
            <a:endParaRPr lang="it-IT" sz="2800" dirty="0" smtClean="0"/>
          </a:p>
          <a:p>
            <a:r>
              <a:rPr lang="it-IT" sz="2800" dirty="0" smtClean="0"/>
              <a:t>Può </a:t>
            </a:r>
            <a:r>
              <a:rPr lang="it-IT" sz="2800" dirty="0"/>
              <a:t>quindi scrivere un algoritmo che esprime questo rapporto e utilizzarlo per disegnare qualsiasi poligono regolare.</a:t>
            </a:r>
          </a:p>
        </p:txBody>
      </p:sp>
    </p:spTree>
    <p:extLst>
      <p:ext uri="{BB962C8B-B14F-4D97-AF65-F5344CB8AC3E}">
        <p14:creationId xmlns:p14="http://schemas.microsoft.com/office/powerpoint/2010/main" val="96889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scratch</a:t>
            </a:r>
            <a:endParaRPr lang="it-IT" dirty="0"/>
          </a:p>
        </p:txBody>
      </p:sp>
      <p:sp>
        <p:nvSpPr>
          <p:cNvPr id="3" name="Segnaposto contenuto 2"/>
          <p:cNvSpPr>
            <a:spLocks noGrp="1"/>
          </p:cNvSpPr>
          <p:nvPr>
            <p:ph idx="1"/>
          </p:nvPr>
        </p:nvSpPr>
        <p:spPr/>
        <p:txBody>
          <a:bodyPr>
            <a:normAutofit/>
          </a:bodyPr>
          <a:lstStyle/>
          <a:p>
            <a:r>
              <a:rPr lang="it-IT" sz="4000" dirty="0" smtClean="0"/>
              <a:t>Usiamo un ambiente di programmazione visivo per scrivere una procedura per </a:t>
            </a:r>
            <a:r>
              <a:rPr lang="it-IT" sz="4000" dirty="0"/>
              <a:t>disegnare qualsiasi poligono regolare.</a:t>
            </a:r>
          </a:p>
          <a:p>
            <a:endParaRPr lang="it-IT" sz="4000" dirty="0" smtClean="0"/>
          </a:p>
          <a:p>
            <a:r>
              <a:rPr lang="it-IT" sz="4000" dirty="0">
                <a:hlinkClick r:id="rId2"/>
              </a:rPr>
              <a:t>http://</a:t>
            </a:r>
            <a:r>
              <a:rPr lang="it-IT" sz="4000" dirty="0" err="1">
                <a:hlinkClick r:id="rId2"/>
              </a:rPr>
              <a:t>bit.ly</a:t>
            </a:r>
            <a:r>
              <a:rPr lang="it-IT" sz="4000" dirty="0">
                <a:hlinkClick r:id="rId2"/>
              </a:rPr>
              <a:t>/pc-tartaruga</a:t>
            </a:r>
            <a:endParaRPr lang="it-IT" sz="4000" dirty="0"/>
          </a:p>
        </p:txBody>
      </p:sp>
    </p:spTree>
    <p:extLst>
      <p:ext uri="{BB962C8B-B14F-4D97-AF65-F5344CB8AC3E}">
        <p14:creationId xmlns:p14="http://schemas.microsoft.com/office/powerpoint/2010/main" val="121702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debugging</a:t>
            </a:r>
            <a:endParaRPr lang="it-IT" dirty="0"/>
          </a:p>
        </p:txBody>
      </p:sp>
      <p:sp>
        <p:nvSpPr>
          <p:cNvPr id="3" name="Segnaposto contenuto 2"/>
          <p:cNvSpPr>
            <a:spLocks noGrp="1"/>
          </p:cNvSpPr>
          <p:nvPr>
            <p:ph idx="1"/>
          </p:nvPr>
        </p:nvSpPr>
        <p:spPr/>
        <p:txBody>
          <a:bodyPr>
            <a:normAutofit/>
          </a:bodyPr>
          <a:lstStyle/>
          <a:p>
            <a:r>
              <a:rPr lang="it-IT" sz="2800" dirty="0" smtClean="0"/>
              <a:t>Per i novizi, ma anche per gli esperti, è difficile far funzionare un programma al primo tentativo</a:t>
            </a:r>
          </a:p>
          <a:p>
            <a:r>
              <a:rPr lang="it-IT" sz="2800" dirty="0" smtClean="0"/>
              <a:t>Il </a:t>
            </a:r>
            <a:r>
              <a:rPr lang="it-IT" sz="2800" dirty="0"/>
              <a:t>ragionamento logico è fondamentale nel rimuovere gli errori (</a:t>
            </a:r>
            <a:r>
              <a:rPr lang="it-IT" sz="2800" dirty="0" err="1"/>
              <a:t>debug</a:t>
            </a:r>
            <a:r>
              <a:rPr lang="it-IT" sz="2800" dirty="0"/>
              <a:t>) di un programma. </a:t>
            </a:r>
            <a:endParaRPr lang="it-IT" sz="2800" dirty="0" smtClean="0"/>
          </a:p>
          <a:p>
            <a:r>
              <a:rPr lang="it-IT" sz="2800" dirty="0" smtClean="0"/>
              <a:t>Gli studenti possono </a:t>
            </a:r>
            <a:r>
              <a:rPr lang="it-IT" sz="2800" dirty="0"/>
              <a:t>lavorare in gruppo per controllare a vicenda i loro programmi, isolare gli errori (bug), e suggerire correzioni. </a:t>
            </a:r>
            <a:endParaRPr lang="it-IT" sz="2800" dirty="0" smtClean="0"/>
          </a:p>
          <a:p>
            <a:r>
              <a:rPr lang="it-IT" sz="2800" dirty="0" smtClean="0"/>
              <a:t>Durante </a:t>
            </a:r>
            <a:r>
              <a:rPr lang="it-IT" sz="2800" dirty="0"/>
              <a:t>questo processo, potranno usare l'astrazione, la valutazione e il pensiero algoritmico. </a:t>
            </a:r>
          </a:p>
        </p:txBody>
      </p:sp>
    </p:spTree>
    <p:extLst>
      <p:ext uri="{BB962C8B-B14F-4D97-AF65-F5344CB8AC3E}">
        <p14:creationId xmlns:p14="http://schemas.microsoft.com/office/powerpoint/2010/main" val="57975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Pensiero Computazionale</a:t>
            </a:r>
            <a:endParaRPr lang="it-IT" dirty="0"/>
          </a:p>
        </p:txBody>
      </p:sp>
      <p:sp>
        <p:nvSpPr>
          <p:cNvPr id="3" name="Segnaposto contenuto 2"/>
          <p:cNvSpPr>
            <a:spLocks noGrp="1"/>
          </p:cNvSpPr>
          <p:nvPr>
            <p:ph idx="1"/>
          </p:nvPr>
        </p:nvSpPr>
        <p:spPr/>
        <p:txBody>
          <a:bodyPr lIns="36000" rIns="36000">
            <a:noAutofit/>
          </a:bodyPr>
          <a:lstStyle/>
          <a:p>
            <a:r>
              <a:rPr lang="it-IT" sz="2600" dirty="0"/>
              <a:t>Nella legge </a:t>
            </a:r>
            <a:r>
              <a:rPr lang="it-IT" sz="2600" dirty="0" smtClean="0"/>
              <a:t>107/2015 e nel Piano Nazionale Scuola Digitale lo </a:t>
            </a:r>
            <a:r>
              <a:rPr lang="it-IT" sz="2600" dirty="0"/>
              <a:t>sviluppo delle competenze digitali </a:t>
            </a:r>
            <a:r>
              <a:rPr lang="it-IT" sz="2600" dirty="0" smtClean="0"/>
              <a:t>fa riferimento </a:t>
            </a:r>
            <a:r>
              <a:rPr lang="it-IT" sz="2600" dirty="0"/>
              <a:t>al “pensiero computazionale”. </a:t>
            </a:r>
            <a:endParaRPr lang="it-IT" sz="2600" dirty="0" smtClean="0"/>
          </a:p>
          <a:p>
            <a:r>
              <a:rPr lang="it-IT" sz="2600" dirty="0" smtClean="0"/>
              <a:t>L’introduzione del pensiero computazionale a scuola richiede </a:t>
            </a:r>
            <a:r>
              <a:rPr lang="it-IT" sz="2600" dirty="0"/>
              <a:t>un chiarimento </a:t>
            </a:r>
            <a:r>
              <a:rPr lang="it-IT" sz="2600" dirty="0" smtClean="0"/>
              <a:t>su:</a:t>
            </a:r>
          </a:p>
          <a:p>
            <a:pPr lvl="1">
              <a:buFont typeface="Arial" charset="0"/>
              <a:buChar char="•"/>
            </a:pPr>
            <a:r>
              <a:rPr lang="it-IT" sz="2400" dirty="0"/>
              <a:t>cosa sia il pensiero computazionale;</a:t>
            </a:r>
          </a:p>
          <a:p>
            <a:pPr lvl="1">
              <a:buFont typeface="Arial" charset="0"/>
              <a:buChar char="•"/>
            </a:pPr>
            <a:r>
              <a:rPr lang="it-IT" sz="2400" dirty="0"/>
              <a:t>come possa essere sviluppato ai vari livelli scolari; </a:t>
            </a:r>
          </a:p>
          <a:p>
            <a:pPr lvl="1">
              <a:buFont typeface="Arial" charset="0"/>
              <a:buChar char="•"/>
            </a:pPr>
            <a:r>
              <a:rPr lang="it-IT" sz="2400" dirty="0" smtClean="0"/>
              <a:t>ruolo </a:t>
            </a:r>
            <a:r>
              <a:rPr lang="it-IT" sz="2400" dirty="0"/>
              <a:t>di </a:t>
            </a:r>
            <a:r>
              <a:rPr lang="it-IT" sz="2400" dirty="0" err="1"/>
              <a:t>coding</a:t>
            </a:r>
            <a:r>
              <a:rPr lang="it-IT" sz="2400" dirty="0"/>
              <a:t>, CS unplugged e robotica educativa nelle </a:t>
            </a:r>
            <a:r>
              <a:rPr lang="it-IT" sz="2400" dirty="0" err="1" smtClean="0"/>
              <a:t>attivit̀à</a:t>
            </a:r>
            <a:r>
              <a:rPr lang="it-IT" sz="2400" dirty="0" smtClean="0"/>
              <a:t> </a:t>
            </a:r>
            <a:r>
              <a:rPr lang="it-IT" sz="2400" dirty="0"/>
              <a:t>proposte; </a:t>
            </a:r>
          </a:p>
          <a:p>
            <a:pPr lvl="1">
              <a:buFont typeface="Arial" charset="0"/>
              <a:buChar char="•"/>
            </a:pPr>
            <a:r>
              <a:rPr lang="it-IT" sz="2400" dirty="0" smtClean="0"/>
              <a:t>formazione </a:t>
            </a:r>
            <a:r>
              <a:rPr lang="it-IT" sz="2400" dirty="0"/>
              <a:t>dei docenti necessaria per introdurlo nella pratica scolastica</a:t>
            </a:r>
            <a:r>
              <a:rPr lang="it-IT" sz="2400" dirty="0" smtClean="0"/>
              <a:t>.</a:t>
            </a:r>
            <a:endParaRPr lang="it-IT" sz="2400" dirty="0"/>
          </a:p>
        </p:txBody>
      </p:sp>
    </p:spTree>
    <p:extLst>
      <p:ext uri="{BB962C8B-B14F-4D97-AF65-F5344CB8AC3E}">
        <p14:creationId xmlns:p14="http://schemas.microsoft.com/office/powerpoint/2010/main" val="3983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esercizio di programmazione</a:t>
            </a:r>
            <a:endParaRPr lang="it-IT" dirty="0"/>
          </a:p>
        </p:txBody>
      </p:sp>
      <p:sp>
        <p:nvSpPr>
          <p:cNvPr id="3" name="Segnaposto contenuto 2"/>
          <p:cNvSpPr>
            <a:spLocks noGrp="1"/>
          </p:cNvSpPr>
          <p:nvPr>
            <p:ph idx="1"/>
          </p:nvPr>
        </p:nvSpPr>
        <p:spPr/>
        <p:txBody>
          <a:bodyPr/>
          <a:lstStyle/>
          <a:p>
            <a:r>
              <a:rPr lang="it-IT" sz="3200" dirty="0" smtClean="0"/>
              <a:t>Scrivere un programma interattivo che legge </a:t>
            </a:r>
            <a:r>
              <a:rPr lang="it-IT" sz="3200" dirty="0" err="1" smtClean="0"/>
              <a:t>N</a:t>
            </a:r>
            <a:r>
              <a:rPr lang="it-IT" sz="3200" dirty="0" smtClean="0"/>
              <a:t> numeri e ne calcola la media aritmetica.</a:t>
            </a:r>
          </a:p>
          <a:p>
            <a:r>
              <a:rPr lang="it-IT" sz="3200" dirty="0" smtClean="0"/>
              <a:t>Il programma smette di leggere numeri quando l’utente inserisce uno zero.</a:t>
            </a:r>
          </a:p>
          <a:p>
            <a:r>
              <a:rPr lang="it-IT" sz="3200" dirty="0">
                <a:hlinkClick r:id="rId2"/>
              </a:rPr>
              <a:t>http://</a:t>
            </a:r>
            <a:r>
              <a:rPr lang="it-IT" sz="3200" dirty="0" err="1">
                <a:hlinkClick r:id="rId2"/>
              </a:rPr>
              <a:t>bit.ly</a:t>
            </a:r>
            <a:r>
              <a:rPr lang="it-IT" sz="3200" dirty="0">
                <a:hlinkClick r:id="rId2"/>
              </a:rPr>
              <a:t>/pc-calcola-media</a:t>
            </a:r>
            <a:endParaRPr lang="it-IT" sz="3200" dirty="0" smtClean="0"/>
          </a:p>
          <a:p>
            <a:endParaRPr lang="it-IT" dirty="0"/>
          </a:p>
        </p:txBody>
      </p:sp>
    </p:spTree>
    <p:extLst>
      <p:ext uri="{BB962C8B-B14F-4D97-AF65-F5344CB8AC3E}">
        <p14:creationId xmlns:p14="http://schemas.microsoft.com/office/powerpoint/2010/main" val="59496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seminari proposti da ITD e USR</a:t>
            </a:r>
            <a:endParaRPr lang="it-IT" dirty="0"/>
          </a:p>
        </p:txBody>
      </p:sp>
      <p:sp>
        <p:nvSpPr>
          <p:cNvPr id="3" name="Segnaposto contenuto 2"/>
          <p:cNvSpPr>
            <a:spLocks noGrp="1"/>
          </p:cNvSpPr>
          <p:nvPr>
            <p:ph idx="1"/>
          </p:nvPr>
        </p:nvSpPr>
        <p:spPr/>
        <p:txBody>
          <a:bodyPr>
            <a:normAutofit/>
          </a:bodyPr>
          <a:lstStyle/>
          <a:p>
            <a:pPr marL="749808" lvl="1" indent="-457200">
              <a:buFont typeface="+mj-lt"/>
              <a:buAutoNum type="arabicPeriod"/>
            </a:pPr>
            <a:r>
              <a:rPr lang="it-IT" sz="2600" dirty="0" smtClean="0"/>
              <a:t>Il </a:t>
            </a:r>
            <a:r>
              <a:rPr lang="it-IT" sz="2600" dirty="0"/>
              <a:t>pensiero computazionale a scuola</a:t>
            </a:r>
          </a:p>
          <a:p>
            <a:pPr marL="749808" lvl="1" indent="-457200">
              <a:buFont typeface="+mj-lt"/>
              <a:buAutoNum type="arabicPeriod"/>
            </a:pPr>
            <a:r>
              <a:rPr lang="it-IT" sz="2600" dirty="0"/>
              <a:t>Linguaggi e strumenti di rappresentazione della conoscenza</a:t>
            </a:r>
          </a:p>
          <a:p>
            <a:pPr marL="749808" lvl="1" indent="-457200">
              <a:buFont typeface="+mj-lt"/>
              <a:buAutoNum type="arabicPeriod"/>
            </a:pPr>
            <a:r>
              <a:rPr lang="it-IT" sz="2600" dirty="0"/>
              <a:t>Pensiero computazionale, tecnologie digitali e didattica della </a:t>
            </a:r>
            <a:r>
              <a:rPr lang="it-IT" sz="2600" dirty="0" smtClean="0"/>
              <a:t>matematica</a:t>
            </a:r>
          </a:p>
          <a:p>
            <a:pPr marL="749808" lvl="1" indent="-457200">
              <a:buFont typeface="+mj-lt"/>
              <a:buAutoNum type="arabicPeriod"/>
            </a:pPr>
            <a:r>
              <a:rPr lang="it-IT" sz="2600" dirty="0" smtClean="0"/>
              <a:t>Programmare </a:t>
            </a:r>
            <a:r>
              <a:rPr lang="it-IT" sz="2600" dirty="0"/>
              <a:t>per apprendere</a:t>
            </a:r>
          </a:p>
          <a:p>
            <a:pPr marL="749808" lvl="1" indent="-457200">
              <a:buFont typeface="+mj-lt"/>
              <a:buAutoNum type="arabicPeriod"/>
            </a:pPr>
            <a:r>
              <a:rPr lang="it-IT" sz="2600" dirty="0"/>
              <a:t>Il pensiero computazionale nei </a:t>
            </a:r>
            <a:r>
              <a:rPr lang="it-IT" sz="2600" dirty="0" smtClean="0"/>
              <a:t>curricula</a:t>
            </a:r>
          </a:p>
          <a:p>
            <a:pPr marL="0" indent="0">
              <a:buNone/>
            </a:pPr>
            <a:r>
              <a:rPr lang="it-IT" sz="2800" dirty="0"/>
              <a:t>Questo ciclo di seminari è una prima iniziativa di dibattito </a:t>
            </a:r>
            <a:r>
              <a:rPr lang="it-IT" sz="2800" dirty="0" smtClean="0"/>
              <a:t>e </a:t>
            </a:r>
            <a:r>
              <a:rPr lang="it-IT" sz="2800" dirty="0"/>
              <a:t>introduzione al pensiero computazionale a cui faranno seguito approfondimenti su temi specifici</a:t>
            </a:r>
            <a:r>
              <a:rPr lang="it-IT" dirty="0" smtClean="0"/>
              <a:t>.</a:t>
            </a:r>
            <a:endParaRPr lang="it-IT" dirty="0"/>
          </a:p>
        </p:txBody>
      </p:sp>
    </p:spTree>
    <p:extLst>
      <p:ext uri="{BB962C8B-B14F-4D97-AF65-F5344CB8AC3E}">
        <p14:creationId xmlns:p14="http://schemas.microsoft.com/office/powerpoint/2010/main" val="144387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a:t>
            </a:r>
            <a:r>
              <a:rPr lang="it-IT" dirty="0" err="1" smtClean="0"/>
              <a:t>ensierocomutazionale.itd.cnr.it</a:t>
            </a:r>
            <a:endParaRPr lang="it-IT" dirty="0"/>
          </a:p>
        </p:txBody>
      </p:sp>
      <p:sp>
        <p:nvSpPr>
          <p:cNvPr id="3" name="Segnaposto contenuto 2"/>
          <p:cNvSpPr>
            <a:spLocks noGrp="1"/>
          </p:cNvSpPr>
          <p:nvPr>
            <p:ph idx="1"/>
          </p:nvPr>
        </p:nvSpPr>
        <p:spPr/>
        <p:txBody>
          <a:bodyPr>
            <a:noAutofit/>
          </a:bodyPr>
          <a:lstStyle/>
          <a:p>
            <a:r>
              <a:rPr lang="it-IT" sz="2800" dirty="0" smtClean="0"/>
              <a:t>Al ciclo di seminari è associato un portale. </a:t>
            </a:r>
          </a:p>
          <a:p>
            <a:r>
              <a:rPr lang="it-IT" sz="2800" dirty="0" smtClean="0"/>
              <a:t>Gli inseganti iscritti al corso hanno un account con cui accedere a:</a:t>
            </a:r>
          </a:p>
          <a:p>
            <a:pPr lvl="1">
              <a:buFont typeface="Arial" charset="0"/>
              <a:buChar char="•"/>
            </a:pPr>
            <a:r>
              <a:rPr lang="it-IT" sz="2600" dirty="0" smtClean="0"/>
              <a:t> i materiali dei seminari;</a:t>
            </a:r>
          </a:p>
          <a:p>
            <a:pPr lvl="1">
              <a:buFont typeface="Arial" charset="0"/>
              <a:buChar char="•"/>
            </a:pPr>
            <a:r>
              <a:rPr lang="it-IT" sz="2600" dirty="0" smtClean="0"/>
              <a:t> I forum di discussione associati ad ogni seminario;</a:t>
            </a:r>
          </a:p>
          <a:p>
            <a:pPr lvl="1">
              <a:buFont typeface="Arial" charset="0"/>
              <a:buChar char="•"/>
            </a:pPr>
            <a:r>
              <a:rPr lang="it-IT" sz="2600" dirty="0" smtClean="0"/>
              <a:t> le registrazioni video dei seminari.</a:t>
            </a:r>
          </a:p>
          <a:p>
            <a:pPr marL="0" indent="0">
              <a:buNone/>
            </a:pPr>
            <a:r>
              <a:rPr lang="it-IT" sz="2800" dirty="0" smtClean="0"/>
              <a:t>Il portale resterà attivo, in questo formato, sino al 25/3/2016.</a:t>
            </a:r>
          </a:p>
          <a:p>
            <a:pPr marL="0" indent="0">
              <a:buNone/>
            </a:pPr>
            <a:r>
              <a:rPr lang="it-IT" sz="2800" dirty="0" smtClean="0"/>
              <a:t>Dopo questa data renderemo disponibili a tutti i materiali in forme da definire.</a:t>
            </a:r>
            <a:endParaRPr lang="it-IT" sz="2800" dirty="0"/>
          </a:p>
        </p:txBody>
      </p:sp>
    </p:spTree>
    <p:extLst>
      <p:ext uri="{BB962C8B-B14F-4D97-AF65-F5344CB8AC3E}">
        <p14:creationId xmlns:p14="http://schemas.microsoft.com/office/powerpoint/2010/main" val="97960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68637" y="509588"/>
            <a:ext cx="7493000" cy="5359400"/>
          </a:xfrm>
          <a:prstGeom prst="rect">
            <a:avLst/>
          </a:prstGeom>
          <a:noFill/>
          <a:ln>
            <a:noFill/>
          </a:ln>
        </p:spPr>
      </p:pic>
    </p:spTree>
    <p:extLst>
      <p:ext uri="{BB962C8B-B14F-4D97-AF65-F5344CB8AC3E}">
        <p14:creationId xmlns:p14="http://schemas.microsoft.com/office/powerpoint/2010/main" val="198812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colloquio con Tim </a:t>
            </a:r>
            <a:r>
              <a:rPr lang="it-IT" dirty="0" err="1" smtClean="0"/>
              <a:t>Berners</a:t>
            </a:r>
            <a:r>
              <a:rPr lang="it-IT" dirty="0" smtClean="0"/>
              <a:t>-Lee</a:t>
            </a:r>
            <a:br>
              <a:rPr lang="it-IT" dirty="0" smtClean="0"/>
            </a:br>
            <a:r>
              <a:rPr lang="it-IT" dirty="0" smtClean="0"/>
              <a:t>di </a:t>
            </a:r>
            <a:r>
              <a:rPr lang="it-IT" dirty="0"/>
              <a:t>Fabio Chiusi</a:t>
            </a:r>
          </a:p>
        </p:txBody>
      </p:sp>
      <p:sp>
        <p:nvSpPr>
          <p:cNvPr id="3" name="Segnaposto contenuto 2"/>
          <p:cNvSpPr>
            <a:spLocks noGrp="1"/>
          </p:cNvSpPr>
          <p:nvPr>
            <p:ph idx="1"/>
          </p:nvPr>
        </p:nvSpPr>
        <p:spPr/>
        <p:txBody>
          <a:bodyPr>
            <a:normAutofit lnSpcReduction="10000"/>
          </a:bodyPr>
          <a:lstStyle/>
          <a:p>
            <a:r>
              <a:rPr lang="it-IT" sz="2800" b="1" dirty="0" err="1"/>
              <a:t>Berners</a:t>
            </a:r>
            <a:r>
              <a:rPr lang="it-IT" sz="2800" b="1" dirty="0"/>
              <a:t>-Lee</a:t>
            </a:r>
            <a:r>
              <a:rPr lang="it-IT" sz="2800" dirty="0"/>
              <a:t> … gli algoritmi sono i mattoni dell’intelligenza artificiale, e sono ciò che ci aiutano a orientarci nel traffico, ottenere una traduzione di cui abbiamo bisogno o, quando ci rechiamo all’ospedale, diagnosticarci problemi di salute. Insomma molti algoritmi hanno un immenso valore per noi tutti</a:t>
            </a:r>
            <a:r>
              <a:rPr lang="it-IT" sz="2800" dirty="0" smtClean="0"/>
              <a:t>.</a:t>
            </a:r>
          </a:p>
          <a:p>
            <a:r>
              <a:rPr lang="it-IT" sz="2800" b="1" dirty="0">
                <a:solidFill>
                  <a:srgbClr val="0070C0"/>
                </a:solidFill>
              </a:rPr>
              <a:t>Fabio Chiusi </a:t>
            </a:r>
            <a:r>
              <a:rPr lang="it-IT" sz="2800" dirty="0">
                <a:solidFill>
                  <a:srgbClr val="0070C0"/>
                </a:solidFill>
              </a:rPr>
              <a:t>… Ci sono </a:t>
            </a:r>
            <a:r>
              <a:rPr lang="it-IT" sz="2800">
                <a:solidFill>
                  <a:srgbClr val="0070C0"/>
                </a:solidFill>
              </a:rPr>
              <a:t>“</a:t>
            </a:r>
            <a:r>
              <a:rPr lang="it-IT" sz="2800" smtClean="0">
                <a:solidFill>
                  <a:srgbClr val="0070C0"/>
                </a:solidFill>
              </a:rPr>
              <a:t>scatole </a:t>
            </a:r>
            <a:r>
              <a:rPr lang="it-IT" sz="2800" dirty="0">
                <a:solidFill>
                  <a:srgbClr val="0070C0"/>
                </a:solidFill>
              </a:rPr>
              <a:t>nere” algoritmiche capaci di identificare i sospetti e prevederne i comportamenti. Lo stesso si vorrebbe con il sistema di telecamere di riconoscimento facciale per “</a:t>
            </a:r>
            <a:r>
              <a:rPr lang="it-IT" sz="2800" dirty="0" err="1">
                <a:solidFill>
                  <a:srgbClr val="0070C0"/>
                </a:solidFill>
              </a:rPr>
              <a:t>taggare</a:t>
            </a:r>
            <a:r>
              <a:rPr lang="it-IT" sz="2800" dirty="0">
                <a:solidFill>
                  <a:srgbClr val="0070C0"/>
                </a:solidFill>
              </a:rPr>
              <a:t>” i terroristi, annunciato in Italia. </a:t>
            </a:r>
            <a:r>
              <a:rPr lang="it-IT" sz="2800" dirty="0" smtClean="0">
                <a:solidFill>
                  <a:srgbClr val="0070C0"/>
                </a:solidFill>
              </a:rPr>
              <a:t>…</a:t>
            </a:r>
          </a:p>
          <a:p>
            <a:pPr algn="r"/>
            <a:r>
              <a:rPr lang="it-IT" dirty="0">
                <a:solidFill>
                  <a:srgbClr val="FF0000"/>
                </a:solidFill>
              </a:rPr>
              <a:t>L’Espresso del 8/1/2016 pag. 60</a:t>
            </a:r>
          </a:p>
        </p:txBody>
      </p:sp>
    </p:spTree>
    <p:extLst>
      <p:ext uri="{BB962C8B-B14F-4D97-AF65-F5344CB8AC3E}">
        <p14:creationId xmlns:p14="http://schemas.microsoft.com/office/powerpoint/2010/main" val="2006462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a:t>
            </a:r>
            <a:r>
              <a:rPr lang="it-IT" dirty="0" smtClean="0"/>
              <a:t>na definizione di</a:t>
            </a:r>
            <a:br>
              <a:rPr lang="it-IT" dirty="0" smtClean="0"/>
            </a:br>
            <a:r>
              <a:rPr lang="it-IT" dirty="0" smtClean="0"/>
              <a:t>Pensiero Computazionale (I)</a:t>
            </a:r>
            <a:endParaRPr lang="it-IT" dirty="0"/>
          </a:p>
        </p:txBody>
      </p:sp>
      <p:sp>
        <p:nvSpPr>
          <p:cNvPr id="3" name="Segnaposto contenuto 2"/>
          <p:cNvSpPr>
            <a:spLocks noGrp="1"/>
          </p:cNvSpPr>
          <p:nvPr>
            <p:ph idx="1"/>
          </p:nvPr>
        </p:nvSpPr>
        <p:spPr/>
        <p:txBody>
          <a:bodyPr>
            <a:noAutofit/>
          </a:bodyPr>
          <a:lstStyle/>
          <a:p>
            <a:r>
              <a:rPr lang="it-IT" sz="2400" dirty="0"/>
              <a:t>Il pensiero computazionale è l’attività dei processi mentali coinvolti nella formulazione di problemi e delle loro soluzioni in modo che le soluzioni siano rappresentate in una forma che </a:t>
            </a:r>
            <a:r>
              <a:rPr lang="it-IT" sz="2400" dirty="0" smtClean="0"/>
              <a:t>possa </a:t>
            </a:r>
            <a:r>
              <a:rPr lang="it-IT" sz="2400" dirty="0"/>
              <a:t>essere efficacemente effettuata da un </a:t>
            </a:r>
            <a:r>
              <a:rPr lang="it-IT" sz="2400" dirty="0" smtClean="0"/>
              <a:t>agente  (persona o macchina) </a:t>
            </a:r>
            <a:r>
              <a:rPr lang="it-IT" sz="2400" dirty="0"/>
              <a:t>che elabora le informazioni.” </a:t>
            </a:r>
            <a:r>
              <a:rPr lang="it-IT" sz="2400" dirty="0" smtClean="0"/>
              <a:t>(</a:t>
            </a:r>
            <a:r>
              <a:rPr lang="it-IT" sz="2400" dirty="0" err="1" smtClean="0"/>
              <a:t>Wing</a:t>
            </a:r>
            <a:r>
              <a:rPr lang="it-IT" sz="2400" dirty="0" smtClean="0"/>
              <a:t>, 2011)</a:t>
            </a:r>
            <a:endParaRPr lang="it-IT" sz="2400" dirty="0"/>
          </a:p>
          <a:p>
            <a:r>
              <a:rPr lang="it-IT" sz="2400" dirty="0" smtClean="0"/>
              <a:t>Quindi, il pensiero computazionale descrive le attività coinvolte nel formulare un problema che ammetta una soluzione computabile. Questa soluzione può essere eseguita da una persona o una macchina. Questo è un punto importante. Le presone sanno calcolare. Il pensiero computazionale si può apprendere anche senza un computer. Infine, il pensiero computazionale non è limitato alla risoluzione di problemi, ma anche alla loro formulazione. (</a:t>
            </a:r>
            <a:r>
              <a:rPr lang="it-IT" sz="2400" dirty="0" err="1"/>
              <a:t>W</a:t>
            </a:r>
            <a:r>
              <a:rPr lang="it-IT" sz="2400" dirty="0" err="1" smtClean="0"/>
              <a:t>ing</a:t>
            </a:r>
            <a:r>
              <a:rPr lang="it-IT" sz="2400" dirty="0" smtClean="0"/>
              <a:t>, 2014)</a:t>
            </a:r>
            <a:endParaRPr lang="it-IT" sz="2400" dirty="0"/>
          </a:p>
        </p:txBody>
      </p:sp>
    </p:spTree>
    <p:extLst>
      <p:ext uri="{BB962C8B-B14F-4D97-AF65-F5344CB8AC3E}">
        <p14:creationId xmlns:p14="http://schemas.microsoft.com/office/powerpoint/2010/main" val="213958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definizione di</a:t>
            </a:r>
            <a:br>
              <a:rPr lang="it-IT" dirty="0"/>
            </a:br>
            <a:r>
              <a:rPr lang="it-IT" dirty="0"/>
              <a:t>Pensiero Computazionale (</a:t>
            </a:r>
            <a:r>
              <a:rPr lang="it-IT" dirty="0" smtClean="0"/>
              <a:t>II)</a:t>
            </a:r>
            <a:endParaRPr lang="it-IT" dirty="0"/>
          </a:p>
        </p:txBody>
      </p:sp>
      <p:sp>
        <p:nvSpPr>
          <p:cNvPr id="3" name="Segnaposto contenuto 2"/>
          <p:cNvSpPr>
            <a:spLocks noGrp="1"/>
          </p:cNvSpPr>
          <p:nvPr>
            <p:ph idx="1"/>
          </p:nvPr>
        </p:nvSpPr>
        <p:spPr/>
        <p:txBody>
          <a:bodyPr>
            <a:normAutofit/>
          </a:bodyPr>
          <a:lstStyle/>
          <a:p>
            <a:r>
              <a:rPr lang="it-IT" dirty="0"/>
              <a:t>Il pensiero computazionale è l’attività dei processi mentali coinvolti nella formulazione di problemi e delle loro soluzioni in modo che le soluzioni siano </a:t>
            </a:r>
            <a:r>
              <a:rPr lang="it-IT" dirty="0">
                <a:solidFill>
                  <a:srgbClr val="FF0000"/>
                </a:solidFill>
              </a:rPr>
              <a:t>rappresentate</a:t>
            </a:r>
            <a:r>
              <a:rPr lang="it-IT" dirty="0"/>
              <a:t> in una forma che possa essere </a:t>
            </a:r>
            <a:r>
              <a:rPr lang="it-IT" dirty="0">
                <a:solidFill>
                  <a:srgbClr val="FF0000"/>
                </a:solidFill>
              </a:rPr>
              <a:t>efficacemente</a:t>
            </a:r>
            <a:r>
              <a:rPr lang="it-IT" dirty="0"/>
              <a:t> effettuata da un agente  (persona o macchina) che elabora le informazioni.” (</a:t>
            </a:r>
            <a:r>
              <a:rPr lang="it-IT" dirty="0" err="1"/>
              <a:t>Wing</a:t>
            </a:r>
            <a:r>
              <a:rPr lang="it-IT" dirty="0"/>
              <a:t>, 2011</a:t>
            </a:r>
            <a:r>
              <a:rPr lang="it-IT" dirty="0" smtClean="0"/>
              <a:t>)</a:t>
            </a:r>
          </a:p>
          <a:p>
            <a:r>
              <a:rPr lang="it-IT" dirty="0" smtClean="0"/>
              <a:t>NOTA BENE la definizione usa termini tecnici.</a:t>
            </a:r>
          </a:p>
          <a:p>
            <a:r>
              <a:rPr lang="it-IT" b="1" dirty="0" smtClean="0">
                <a:solidFill>
                  <a:srgbClr val="FF0000"/>
                </a:solidFill>
              </a:rPr>
              <a:t>RAPPRESENTARE</a:t>
            </a:r>
            <a:r>
              <a:rPr lang="it-IT" dirty="0" smtClean="0">
                <a:solidFill>
                  <a:schemeClr val="tx1"/>
                </a:solidFill>
              </a:rPr>
              <a:t> – creare una rappresentazione linguistica con lo scopo di comunicare la soluzione ad altri, persone o macchine. L’espressività di un linguaggio, per es. un linguaggio di programmazione, contribuisce non poco all’eleganza della soluzione. Per esempio a come possiamo provare la </a:t>
            </a:r>
            <a:r>
              <a:rPr lang="it-IT" dirty="0">
                <a:solidFill>
                  <a:schemeClr val="tx1"/>
                </a:solidFill>
              </a:rPr>
              <a:t>correttezza </a:t>
            </a:r>
            <a:r>
              <a:rPr lang="it-IT" dirty="0" smtClean="0">
                <a:solidFill>
                  <a:schemeClr val="tx1"/>
                </a:solidFill>
              </a:rPr>
              <a:t>dei programmi rispetto a determinate classi di errori (bug).</a:t>
            </a:r>
          </a:p>
          <a:p>
            <a:r>
              <a:rPr lang="it-IT" b="1" dirty="0" smtClean="0">
                <a:solidFill>
                  <a:srgbClr val="FF0000"/>
                </a:solidFill>
              </a:rPr>
              <a:t>EFFICACE</a:t>
            </a:r>
            <a:r>
              <a:rPr lang="it-IT" dirty="0" smtClean="0">
                <a:solidFill>
                  <a:schemeClr val="tx1"/>
                </a:solidFill>
              </a:rPr>
              <a:t> – significa computabile (o decidibile o ricorsivo) nel contesto delle macchine di </a:t>
            </a:r>
            <a:r>
              <a:rPr lang="it-IT" dirty="0" err="1" smtClean="0">
                <a:solidFill>
                  <a:schemeClr val="tx1"/>
                </a:solidFill>
              </a:rPr>
              <a:t>Turing</a:t>
            </a:r>
            <a:r>
              <a:rPr lang="it-IT" dirty="0" smtClean="0">
                <a:solidFill>
                  <a:schemeClr val="tx1"/>
                </a:solidFill>
              </a:rPr>
              <a:t>. È una domanda di ricerca come definire una soluzione efficace nel contesto di computer quantistici o </a:t>
            </a:r>
            <a:r>
              <a:rPr lang="it-IT" dirty="0" err="1" smtClean="0">
                <a:solidFill>
                  <a:schemeClr val="tx1"/>
                </a:solidFill>
              </a:rPr>
              <a:t>bilogici</a:t>
            </a:r>
            <a:r>
              <a:rPr lang="it-IT" smtClean="0">
                <a:solidFill>
                  <a:schemeClr val="tx1"/>
                </a:solidFill>
              </a:rPr>
              <a:t>.</a:t>
            </a:r>
            <a:r>
              <a:rPr lang="it-IT" dirty="0" smtClean="0">
                <a:solidFill>
                  <a:schemeClr val="tx1"/>
                </a:solidFill>
              </a:rPr>
              <a:t> </a:t>
            </a:r>
            <a:r>
              <a:rPr lang="it-IT" smtClean="0"/>
              <a:t>(</a:t>
            </a:r>
            <a:r>
              <a:rPr lang="it-IT" dirty="0" err="1" smtClean="0"/>
              <a:t>Wing</a:t>
            </a:r>
            <a:r>
              <a:rPr lang="it-IT" dirty="0" smtClean="0"/>
              <a:t>, 2014)</a:t>
            </a:r>
            <a:endParaRPr lang="it-IT" dirty="0"/>
          </a:p>
        </p:txBody>
      </p:sp>
    </p:spTree>
    <p:extLst>
      <p:ext uri="{BB962C8B-B14F-4D97-AF65-F5344CB8AC3E}">
        <p14:creationId xmlns:p14="http://schemas.microsoft.com/office/powerpoint/2010/main" val="151230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hlinkClick r:id="rId2"/>
          </p:cNvPr>
          <p:cNvPicPr>
            <a:picLocks noChangeAspect="1"/>
          </p:cNvPicPr>
          <p:nvPr/>
        </p:nvPicPr>
        <p:blipFill>
          <a:blip r:embed="rId3"/>
          <a:stretch>
            <a:fillRect/>
          </a:stretch>
        </p:blipFill>
        <p:spPr>
          <a:xfrm>
            <a:off x="2079870" y="436684"/>
            <a:ext cx="6461369" cy="2423013"/>
          </a:xfrm>
          <a:prstGeom prst="rect">
            <a:avLst/>
          </a:prstGeom>
        </p:spPr>
      </p:pic>
      <p:sp>
        <p:nvSpPr>
          <p:cNvPr id="3" name="CasellaDiTesto 2"/>
          <p:cNvSpPr txBox="1"/>
          <p:nvPr/>
        </p:nvSpPr>
        <p:spPr>
          <a:xfrm>
            <a:off x="967154" y="3604850"/>
            <a:ext cx="8686800" cy="2308324"/>
          </a:xfrm>
          <a:prstGeom prst="rect">
            <a:avLst/>
          </a:prstGeom>
          <a:noFill/>
        </p:spPr>
        <p:txBody>
          <a:bodyPr wrap="square" rtlCol="0">
            <a:spAutoFit/>
          </a:bodyPr>
          <a:lstStyle/>
          <a:p>
            <a:r>
              <a:rPr lang="it-IT" sz="3600" dirty="0"/>
              <a:t>Imparare l’informatica senza </a:t>
            </a:r>
            <a:r>
              <a:rPr lang="it-IT" sz="3600"/>
              <a:t>alcun </a:t>
            </a:r>
            <a:r>
              <a:rPr lang="it-IT" sz="3600" smtClean="0"/>
              <a:t>Computer</a:t>
            </a:r>
            <a:endParaRPr lang="it-IT" sz="3600" dirty="0" smtClean="0"/>
          </a:p>
          <a:p>
            <a:endParaRPr lang="it-IT" sz="3600" dirty="0"/>
          </a:p>
          <a:p>
            <a:r>
              <a:rPr lang="it-IT" sz="3600" dirty="0">
                <a:hlinkClick r:id="rId4"/>
              </a:rPr>
              <a:t>Una collezione di </a:t>
            </a:r>
            <a:r>
              <a:rPr lang="it-IT" sz="3600" dirty="0" smtClean="0">
                <a:hlinkClick r:id="rId4"/>
              </a:rPr>
              <a:t>attivit</a:t>
            </a:r>
            <a:r>
              <a:rPr lang="it-IT" sz="3600" dirty="0">
                <a:hlinkClick r:id="rId4"/>
              </a:rPr>
              <a:t>à</a:t>
            </a:r>
            <a:r>
              <a:rPr lang="it-IT" sz="3600" dirty="0" smtClean="0">
                <a:hlinkClick r:id="rId4"/>
              </a:rPr>
              <a:t> </a:t>
            </a:r>
            <a:r>
              <a:rPr lang="it-IT" sz="3600" dirty="0">
                <a:hlinkClick r:id="rId4"/>
              </a:rPr>
              <a:t>didattiche </a:t>
            </a:r>
            <a:r>
              <a:rPr lang="it-IT" sz="3600" dirty="0" smtClean="0">
                <a:hlinkClick r:id="rId4"/>
              </a:rPr>
              <a:t>divertenti</a:t>
            </a:r>
            <a:br>
              <a:rPr lang="it-IT" sz="3600" dirty="0" smtClean="0">
                <a:hlinkClick r:id="rId4"/>
              </a:rPr>
            </a:br>
            <a:r>
              <a:rPr lang="it-IT" sz="3600" dirty="0" smtClean="0">
                <a:hlinkClick r:id="rId4"/>
              </a:rPr>
              <a:t>per </a:t>
            </a:r>
            <a:r>
              <a:rPr lang="it-IT" sz="3600" dirty="0">
                <a:hlinkClick r:id="rId4"/>
              </a:rPr>
              <a:t>gli studenti delle scuole elementari</a:t>
            </a:r>
            <a:endParaRPr lang="it-IT" sz="3600" dirty="0"/>
          </a:p>
        </p:txBody>
      </p:sp>
    </p:spTree>
    <p:extLst>
      <p:ext uri="{BB962C8B-B14F-4D97-AF65-F5344CB8AC3E}">
        <p14:creationId xmlns:p14="http://schemas.microsoft.com/office/powerpoint/2010/main" val="2008646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Retrospettivo</Template>
  <TotalTime>256</TotalTime>
  <Words>1485</Words>
  <Application>Microsoft Macintosh PowerPoint</Application>
  <PresentationFormat>Widescreen</PresentationFormat>
  <Paragraphs>87</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Wingdings</vt:lpstr>
      <vt:lpstr>Retrospettivo</vt:lpstr>
      <vt:lpstr>Il pensiero computazionale a scuola</vt:lpstr>
      <vt:lpstr>Pensiero Computazionale</vt:lpstr>
      <vt:lpstr>I seminari proposti da ITD e USR</vt:lpstr>
      <vt:lpstr>pensierocomutazionale.itd.cnr.it</vt:lpstr>
      <vt:lpstr>Presentazione di PowerPoint</vt:lpstr>
      <vt:lpstr>colloquio con Tim Berners-Lee di Fabio Chiusi</vt:lpstr>
      <vt:lpstr>una definizione di Pensiero Computazionale (I)</vt:lpstr>
      <vt:lpstr>una definizione di Pensiero Computazionale (II)</vt:lpstr>
      <vt:lpstr>Presentazione di PowerPoint</vt:lpstr>
      <vt:lpstr>Computing at School</vt:lpstr>
      <vt:lpstr>Concetti di base</vt:lpstr>
      <vt:lpstr>astrazione</vt:lpstr>
      <vt:lpstr>valutazione</vt:lpstr>
      <vt:lpstr>pensiero algoritmico</vt:lpstr>
      <vt:lpstr>scomposizione</vt:lpstr>
      <vt:lpstr>generalizzazione</vt:lpstr>
      <vt:lpstr>Un esempio di generalizzazione</vt:lpstr>
      <vt:lpstr>scratch</vt:lpstr>
      <vt:lpstr>debugging</vt:lpstr>
      <vt:lpstr>Un esercizio di programmazione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pensiero computazionale a scuola</dc:title>
  <dc:creator>Augusto Chioccariello</dc:creator>
  <cp:lastModifiedBy>Augusto Chioccariello</cp:lastModifiedBy>
  <cp:revision>23</cp:revision>
  <dcterms:created xsi:type="dcterms:W3CDTF">2016-01-21T16:02:37Z</dcterms:created>
  <dcterms:modified xsi:type="dcterms:W3CDTF">2016-01-27T08:39:08Z</dcterms:modified>
</cp:coreProperties>
</file>