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9" r:id="rId3"/>
    <p:sldId id="257" r:id="rId4"/>
    <p:sldId id="258" r:id="rId5"/>
    <p:sldId id="260" r:id="rId6"/>
    <p:sldId id="263" r:id="rId7"/>
    <p:sldId id="264" r:id="rId8"/>
    <p:sldId id="261" r:id="rId9"/>
    <p:sldId id="262" r:id="rId10"/>
    <p:sldId id="265" r:id="rId11"/>
    <p:sldId id="266" r:id="rId12"/>
    <p:sldId id="267" r:id="rId13"/>
    <p:sldId id="268" r:id="rId14"/>
    <p:sldId id="270" r:id="rId15"/>
    <p:sldId id="271" r:id="rId16"/>
    <p:sldId id="272" r:id="rId17"/>
    <p:sldId id="273" r:id="rId18"/>
    <p:sldId id="274" r:id="rId19"/>
    <p:sldId id="276" r:id="rId20"/>
    <p:sldId id="277"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6"/>
    <p:restoredTop sz="94749"/>
  </p:normalViewPr>
  <p:slideViewPr>
    <p:cSldViewPr snapToGrid="0" snapToObjects="1">
      <p:cViewPr varScale="1">
        <p:scale>
          <a:sx n="124" d="100"/>
          <a:sy n="124" d="100"/>
        </p:scale>
        <p:origin x="200" y="5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smtClean="0"/>
              <a:t>Fare clic per modificare stile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smtClean="0"/>
              <a:t>Fare clic per modificare stile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2/10/16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stile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2/10/16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smtClean="0"/>
              <a:t>Fare clic per modificare stile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2/10/16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stile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2/10/16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smtClean="0"/>
              <a:t>Fare clic per modificare stile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2/10/16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dirty="0"/>
          </a:p>
        </p:txBody>
      </p:sp>
      <p:sp>
        <p:nvSpPr>
          <p:cNvPr id="3" name="Vertical Text Placeholder 2"/>
          <p:cNvSpPr>
            <a:spLocks noGrp="1"/>
          </p:cNvSpPr>
          <p:nvPr>
            <p:ph type="body" orient="vert" idx="1"/>
          </p:nvPr>
        </p:nvSpPr>
        <p:spPr/>
        <p:txBody>
          <a:bodyPr vert="eaVert" ancho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smtClean="0"/>
              <a:t>Fare clic per modificare stile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smtClean="0"/>
              <a:t>Fare clic per modificare stile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smtClean="0"/>
              <a:t>Fare clic per modificare stile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2/10/16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smtClean="0"/>
              <a:t>Fare clic per modificare stile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2/10/16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smtClean="0"/>
              <a:t>Fare clic per modificare stile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2/10/16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2/10/16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2/10/16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smtClean="0"/>
              <a:t>Fare clic per modificare stile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2/10/16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smtClean="0"/>
              <a:t>Fare clic per modificare stile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Trascinare l'immagine su un segnaposto o fare clic sull'icona per aggiungerla</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2/10/16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smtClean="0"/>
              <a:t>Fare clic per modificare stile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2/10/16</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gapminder.org/" TargetMode="External"/><Relationship Id="rId4" Type="http://schemas.openxmlformats.org/officeDocument/2006/relationships/hyperlink" Target="http://donmilani.wikischool.it/UDS/index.php?r=uds/view&amp;id=42" TargetMode="External"/><Relationship Id="rId5" Type="http://schemas.openxmlformats.org/officeDocument/2006/relationships/hyperlink" Target="http://donmilani.wikischool.it/UDS/?r=uds/view&amp;id=102" TargetMode="External"/><Relationship Id="rId1" Type="http://schemas.openxmlformats.org/officeDocument/2006/relationships/slideLayout" Target="../slideLayouts/slideLayout2.xml"/><Relationship Id="rId2" Type="http://schemas.openxmlformats.org/officeDocument/2006/relationships/hyperlink" Target="http://www.tdjournal.itd.cnr.it/journals/view/61"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itd.cnr.it/arilab" TargetMode="External"/><Relationship Id="rId4" Type="http://schemas.openxmlformats.org/officeDocument/2006/relationships/hyperlink" Target="http://www.alnuset.com/" TargetMode="External"/><Relationship Id="rId1" Type="http://schemas.openxmlformats.org/officeDocument/2006/relationships/slideLayout" Target="../slideLayouts/slideLayout2.xml"/><Relationship Id="rId2" Type="http://schemas.openxmlformats.org/officeDocument/2006/relationships/hyperlink" Target="http://www.alnuset.com/it/gimmefive"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b="1" dirty="0"/>
              <a:t>Pensiero computazionale, tecnologie digitali e didattica della </a:t>
            </a:r>
            <a:r>
              <a:rPr lang="it-IT" b="1" dirty="0" smtClean="0"/>
              <a:t>matematica</a:t>
            </a:r>
            <a:endParaRPr lang="it-IT" dirty="0"/>
          </a:p>
        </p:txBody>
      </p:sp>
      <p:sp>
        <p:nvSpPr>
          <p:cNvPr id="3" name="Sottotitolo 2"/>
          <p:cNvSpPr>
            <a:spLocks noGrp="1"/>
          </p:cNvSpPr>
          <p:nvPr>
            <p:ph type="subTitle" idx="1"/>
          </p:nvPr>
        </p:nvSpPr>
        <p:spPr>
          <a:xfrm>
            <a:off x="2589213" y="4777379"/>
            <a:ext cx="9205520" cy="1417938"/>
          </a:xfrm>
        </p:spPr>
        <p:txBody>
          <a:bodyPr>
            <a:noAutofit/>
          </a:bodyPr>
          <a:lstStyle/>
          <a:p>
            <a:r>
              <a:rPr lang="it-IT" sz="2400" dirty="0" smtClean="0"/>
              <a:t>Giampaolo Chiappini – Istituto per le </a:t>
            </a:r>
            <a:r>
              <a:rPr lang="it-IT" sz="2400" dirty="0"/>
              <a:t>T</a:t>
            </a:r>
            <a:r>
              <a:rPr lang="it-IT" sz="2400" dirty="0" smtClean="0"/>
              <a:t>ecnologie Didattiche - Consiglio Nazionale delle Ricerche - </a:t>
            </a:r>
            <a:r>
              <a:rPr lang="it-IT" sz="2400" dirty="0" err="1" smtClean="0"/>
              <a:t>chiappini@itd.cnr.it</a:t>
            </a:r>
            <a:endParaRPr lang="it-IT" sz="2400" dirty="0"/>
          </a:p>
        </p:txBody>
      </p:sp>
      <p:sp>
        <p:nvSpPr>
          <p:cNvPr id="4" name="CasellaDiTesto 3"/>
          <p:cNvSpPr txBox="1"/>
          <p:nvPr/>
        </p:nvSpPr>
        <p:spPr>
          <a:xfrm>
            <a:off x="4263242" y="1448790"/>
            <a:ext cx="184731" cy="369332"/>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18323008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Esempio</a:t>
            </a:r>
            <a:endParaRPr lang="it-IT" dirty="0"/>
          </a:p>
        </p:txBody>
      </p:sp>
      <p:sp>
        <p:nvSpPr>
          <p:cNvPr id="3" name="Segnaposto contenuto 2"/>
          <p:cNvSpPr>
            <a:spLocks noGrp="1"/>
          </p:cNvSpPr>
          <p:nvPr>
            <p:ph idx="1"/>
          </p:nvPr>
        </p:nvSpPr>
        <p:spPr/>
        <p:txBody>
          <a:bodyPr>
            <a:normAutofit/>
          </a:bodyPr>
          <a:lstStyle/>
          <a:p>
            <a:r>
              <a:rPr lang="it-IT" sz="2800" dirty="0" smtClean="0"/>
              <a:t>In un discount praticano uno sconto del 20% ma si devono pagare tasse del 15%. Conviene calcolare prima lo sconto e poi computare le tasse o, invece, calcolare prima le tasse e poi determinare lo sconto?</a:t>
            </a:r>
            <a:endParaRPr lang="it-IT" sz="2800" dirty="0"/>
          </a:p>
        </p:txBody>
      </p:sp>
    </p:spTree>
    <p:extLst>
      <p:ext uri="{BB962C8B-B14F-4D97-AF65-F5344CB8AC3E}">
        <p14:creationId xmlns:p14="http://schemas.microsoft.com/office/powerpoint/2010/main" val="12092419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Caratteristiche dei fenomeni </a:t>
            </a:r>
            <a:r>
              <a:rPr lang="it-IT" dirty="0" smtClean="0"/>
              <a:t>geo-socio-economici </a:t>
            </a:r>
            <a:endParaRPr lang="it-IT" dirty="0"/>
          </a:p>
        </p:txBody>
      </p:sp>
      <p:sp>
        <p:nvSpPr>
          <p:cNvPr id="3" name="Segnaposto contenuto 2"/>
          <p:cNvSpPr>
            <a:spLocks noGrp="1"/>
          </p:cNvSpPr>
          <p:nvPr>
            <p:ph idx="1"/>
          </p:nvPr>
        </p:nvSpPr>
        <p:spPr>
          <a:xfrm>
            <a:off x="2589211" y="2133600"/>
            <a:ext cx="9442367" cy="3777622"/>
          </a:xfrm>
        </p:spPr>
        <p:txBody>
          <a:bodyPr>
            <a:normAutofit fontScale="92500"/>
          </a:bodyPr>
          <a:lstStyle/>
          <a:p>
            <a:r>
              <a:rPr lang="it-IT" sz="2800" dirty="0"/>
              <a:t>S</a:t>
            </a:r>
            <a:r>
              <a:rPr lang="it-IT" sz="2800" dirty="0" smtClean="0"/>
              <a:t>ono </a:t>
            </a:r>
            <a:r>
              <a:rPr lang="it-IT" sz="2800" dirty="0"/>
              <a:t>complessi, </a:t>
            </a:r>
            <a:r>
              <a:rPr lang="it-IT" sz="2800" dirty="0" smtClean="0"/>
              <a:t>difficilmente </a:t>
            </a:r>
            <a:r>
              <a:rPr lang="it-IT" sz="2800" dirty="0"/>
              <a:t>riducibili e </a:t>
            </a:r>
            <a:r>
              <a:rPr lang="it-IT" sz="2800" dirty="0" smtClean="0"/>
              <a:t>schematizzabili; </a:t>
            </a:r>
          </a:p>
          <a:p>
            <a:r>
              <a:rPr lang="it-IT" sz="2800" dirty="0"/>
              <a:t>S</a:t>
            </a:r>
            <a:r>
              <a:rPr lang="it-IT" sz="2800" dirty="0" smtClean="0"/>
              <a:t>ono </a:t>
            </a:r>
            <a:r>
              <a:rPr lang="it-IT" sz="2800" dirty="0"/>
              <a:t>multidimensionali, cioè non possono essere descritti in termini di un solo aspetto (es. cosa vuol dire </a:t>
            </a:r>
            <a:r>
              <a:rPr lang="it-IT" sz="2800" dirty="0" smtClean="0"/>
              <a:t>che un paese è povero?);</a:t>
            </a:r>
          </a:p>
          <a:p>
            <a:r>
              <a:rPr lang="it-IT" sz="2800" dirty="0"/>
              <a:t>S</a:t>
            </a:r>
            <a:r>
              <a:rPr lang="it-IT" sz="2800" dirty="0" smtClean="0"/>
              <a:t>ono </a:t>
            </a:r>
            <a:r>
              <a:rPr lang="it-IT" sz="2800" dirty="0"/>
              <a:t>spesso dinamici ed evolutivi, cioè coinvolgono la dimensione temporale e sovente quello che interessa è valutare i cambiamenti più che i livelli;</a:t>
            </a:r>
          </a:p>
          <a:p>
            <a:endParaRPr lang="it-IT" dirty="0"/>
          </a:p>
        </p:txBody>
      </p:sp>
    </p:spTree>
    <p:extLst>
      <p:ext uri="{BB962C8B-B14F-4D97-AF65-F5344CB8AC3E}">
        <p14:creationId xmlns:p14="http://schemas.microsoft.com/office/powerpoint/2010/main" val="39581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Come studiare questi tipi di fenomeni?</a:t>
            </a:r>
            <a:endParaRPr lang="it-IT" dirty="0"/>
          </a:p>
        </p:txBody>
      </p:sp>
      <p:sp>
        <p:nvSpPr>
          <p:cNvPr id="3" name="Segnaposto contenuto 2"/>
          <p:cNvSpPr>
            <a:spLocks noGrp="1"/>
          </p:cNvSpPr>
          <p:nvPr>
            <p:ph idx="1"/>
          </p:nvPr>
        </p:nvSpPr>
        <p:spPr/>
        <p:txBody>
          <a:bodyPr>
            <a:normAutofit/>
          </a:bodyPr>
          <a:lstStyle/>
          <a:p>
            <a:r>
              <a:rPr lang="it-IT" sz="3200" dirty="0" smtClean="0"/>
              <a:t>Approccio qualitativo</a:t>
            </a:r>
          </a:p>
          <a:p>
            <a:r>
              <a:rPr lang="it-IT" sz="3200" dirty="0" smtClean="0"/>
              <a:t>Approccio quantitativo</a:t>
            </a:r>
            <a:endParaRPr lang="it-IT" sz="3200" dirty="0"/>
          </a:p>
        </p:txBody>
      </p:sp>
    </p:spTree>
    <p:extLst>
      <p:ext uri="{BB962C8B-B14F-4D97-AF65-F5344CB8AC3E}">
        <p14:creationId xmlns:p14="http://schemas.microsoft.com/office/powerpoint/2010/main" val="19352666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a:xfrm>
            <a:off x="1475875" y="271184"/>
            <a:ext cx="10539662" cy="6233890"/>
          </a:xfrm>
        </p:spPr>
        <p:txBody>
          <a:bodyPr>
            <a:noAutofit/>
          </a:bodyPr>
          <a:lstStyle/>
          <a:p>
            <a:r>
              <a:rPr lang="x-none" sz="2800" dirty="0"/>
              <a:t>“…. </a:t>
            </a:r>
            <a:r>
              <a:rPr lang="x-none" sz="2800" i="1" dirty="0"/>
              <a:t>La geografia assolve al proprio impegno formativo nei confronti dell'alunno promuovendo </a:t>
            </a:r>
            <a:r>
              <a:rPr lang="x-none" sz="2800" i="1" u="sng" dirty="0"/>
              <a:t>l'elaborazione di concetti e l'organizzazione di ipotesi, secondo un metodo scientifico</a:t>
            </a:r>
            <a:r>
              <a:rPr lang="x-none" sz="2800" i="1" dirty="0"/>
              <a:t>. Il fatto che essa comporti anche momenti descrittivi non significa affatto che i fenomeni e le connessioni fra i fenomeni debbano essere presentati in forma non problematica; al contrario, </a:t>
            </a:r>
            <a:r>
              <a:rPr lang="x-none" sz="2800" i="1" u="sng" dirty="0"/>
              <a:t>occorre guidare l'alunno a scegliere e collegare, interpretare i dati, avendo presente che il descrivere non deve necessariamente coincidere con la accettazione acritica di formulazioni chiuse e definitive</a:t>
            </a:r>
            <a:r>
              <a:rPr lang="x-none" sz="2800" i="1" dirty="0"/>
              <a:t>. E' inoltre rilevante l'acquisizione - anche attraverso la geografia - della capacità di tradurre, nei limiti dell'utile e del possibile, </a:t>
            </a:r>
            <a:r>
              <a:rPr lang="x-none" sz="2800" i="1" u="sng" dirty="0"/>
              <a:t>gli elementi quantitativi in elementi qualitativi e viceversa</a:t>
            </a:r>
            <a:r>
              <a:rPr lang="x-none" sz="2800" i="1" dirty="0"/>
              <a:t>, ai fini dell'educazione alla ricerca geografica</a:t>
            </a:r>
            <a:r>
              <a:rPr lang="x-none" sz="2800" i="1" dirty="0" smtClean="0"/>
              <a:t>.”</a:t>
            </a:r>
            <a:endParaRPr lang="it-IT" sz="2800" dirty="0"/>
          </a:p>
        </p:txBody>
      </p:sp>
    </p:spTree>
    <p:extLst>
      <p:ext uri="{BB962C8B-B14F-4D97-AF65-F5344CB8AC3E}">
        <p14:creationId xmlns:p14="http://schemas.microsoft.com/office/powerpoint/2010/main" val="15254348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Quale didattica delle problematiche geo-economiche-sociali?</a:t>
            </a:r>
            <a:endParaRPr lang="it-IT" b="1" dirty="0"/>
          </a:p>
        </p:txBody>
      </p:sp>
      <p:sp>
        <p:nvSpPr>
          <p:cNvPr id="3" name="Segnaposto contenuto 2"/>
          <p:cNvSpPr>
            <a:spLocks noGrp="1"/>
          </p:cNvSpPr>
          <p:nvPr>
            <p:ph idx="1"/>
          </p:nvPr>
        </p:nvSpPr>
        <p:spPr>
          <a:xfrm>
            <a:off x="1074821" y="1905000"/>
            <a:ext cx="11117179" cy="3777622"/>
          </a:xfrm>
        </p:spPr>
        <p:txBody>
          <a:bodyPr>
            <a:noAutofit/>
          </a:bodyPr>
          <a:lstStyle/>
          <a:p>
            <a:r>
              <a:rPr lang="it-IT" sz="2800" dirty="0" smtClean="0"/>
              <a:t>Il pensiero matematico e computazionale possono  essere utili  strumenti per migliorare la comprensione di questi fenomeni attraverso un approccio di tipo quantitativo?</a:t>
            </a:r>
          </a:p>
          <a:p>
            <a:endParaRPr lang="it-IT" sz="2800" dirty="0" smtClean="0"/>
          </a:p>
          <a:p>
            <a:r>
              <a:rPr lang="it-IT" sz="2800" dirty="0" smtClean="0"/>
              <a:t>Quali tipi di operazioni e quali processi possono essere mobilitati per affrontare questo tipo di problematiche mediante un approccio quantitativo </a:t>
            </a:r>
          </a:p>
          <a:p>
            <a:endParaRPr lang="it-IT" sz="2800" dirty="0"/>
          </a:p>
          <a:p>
            <a:r>
              <a:rPr lang="it-IT" sz="2800" dirty="0" smtClean="0"/>
              <a:t>Qual è il ruolo delle tecniche e dei dispositivi digitali nella realizzazione di questo tipo di studio?</a:t>
            </a:r>
            <a:endParaRPr lang="it-IT" sz="2800" dirty="0"/>
          </a:p>
        </p:txBody>
      </p:sp>
    </p:spTree>
    <p:extLst>
      <p:ext uri="{BB962C8B-B14F-4D97-AF65-F5344CB8AC3E}">
        <p14:creationId xmlns:p14="http://schemas.microsoft.com/office/powerpoint/2010/main" val="544574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Alcuni Riferimenti</a:t>
            </a:r>
            <a:endParaRPr lang="it-IT" dirty="0"/>
          </a:p>
        </p:txBody>
      </p:sp>
      <p:sp>
        <p:nvSpPr>
          <p:cNvPr id="3" name="Segnaposto contenuto 2"/>
          <p:cNvSpPr>
            <a:spLocks noGrp="1"/>
          </p:cNvSpPr>
          <p:nvPr>
            <p:ph idx="1"/>
          </p:nvPr>
        </p:nvSpPr>
        <p:spPr>
          <a:xfrm>
            <a:off x="1427747" y="2133600"/>
            <a:ext cx="10076865" cy="3777622"/>
          </a:xfrm>
        </p:spPr>
        <p:txBody>
          <a:bodyPr/>
          <a:lstStyle/>
          <a:p>
            <a:endParaRPr lang="it-IT" dirty="0" smtClean="0"/>
          </a:p>
          <a:p>
            <a:r>
              <a:rPr lang="it-IT" sz="2400" dirty="0">
                <a:hlinkClick r:id="rId2"/>
              </a:rPr>
              <a:t>http://</a:t>
            </a:r>
            <a:r>
              <a:rPr lang="it-IT" sz="2400" dirty="0" smtClean="0">
                <a:hlinkClick r:id="rId2"/>
              </a:rPr>
              <a:t>www.tdjournal.itd.cnr.it/journals/view/61</a:t>
            </a:r>
            <a:endParaRPr lang="it-IT" sz="2400" dirty="0" smtClean="0"/>
          </a:p>
          <a:p>
            <a:endParaRPr lang="it-IT" sz="2400" dirty="0"/>
          </a:p>
          <a:p>
            <a:r>
              <a:rPr lang="it-IT" sz="2400" dirty="0">
                <a:hlinkClick r:id="rId3"/>
              </a:rPr>
              <a:t>http://www.gapminder.org</a:t>
            </a:r>
            <a:r>
              <a:rPr lang="it-IT" sz="2400" dirty="0" smtClean="0">
                <a:hlinkClick r:id="rId3"/>
              </a:rPr>
              <a:t>/</a:t>
            </a:r>
            <a:endParaRPr lang="it-IT" sz="2400" dirty="0" smtClean="0"/>
          </a:p>
          <a:p>
            <a:endParaRPr lang="it-IT" sz="2400" dirty="0" smtClean="0"/>
          </a:p>
          <a:p>
            <a:r>
              <a:rPr lang="it-IT" sz="2400" dirty="0">
                <a:hlinkClick r:id="rId4"/>
              </a:rPr>
              <a:t>http://</a:t>
            </a:r>
            <a:r>
              <a:rPr lang="it-IT" sz="2400" dirty="0" smtClean="0">
                <a:hlinkClick r:id="rId4"/>
              </a:rPr>
              <a:t>donmilani.wikischool.it/UDS/index.php?r=uds/view&amp;id=42</a:t>
            </a:r>
            <a:endParaRPr lang="it-IT" sz="2400" dirty="0" smtClean="0"/>
          </a:p>
          <a:p>
            <a:r>
              <a:rPr lang="it-IT" sz="2400" dirty="0">
                <a:hlinkClick r:id="rId5"/>
              </a:rPr>
              <a:t>http://donmilani.wikischool.it/UDS/?</a:t>
            </a:r>
            <a:r>
              <a:rPr lang="it-IT" sz="2400" dirty="0" smtClean="0">
                <a:hlinkClick r:id="rId5"/>
              </a:rPr>
              <a:t>r=uds/view&amp;id=102</a:t>
            </a:r>
            <a:endParaRPr lang="it-IT" sz="2400" dirty="0" smtClean="0"/>
          </a:p>
          <a:p>
            <a:endParaRPr lang="it-IT" sz="2400" dirty="0" smtClean="0"/>
          </a:p>
          <a:p>
            <a:endParaRPr lang="it-IT" sz="2400" dirty="0" smtClean="0"/>
          </a:p>
        </p:txBody>
      </p:sp>
    </p:spTree>
    <p:extLst>
      <p:ext uri="{BB962C8B-B14F-4D97-AF65-F5344CB8AC3E}">
        <p14:creationId xmlns:p14="http://schemas.microsoft.com/office/powerpoint/2010/main" val="5896195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Rapporto tra informatica e didattica della matematica</a:t>
            </a:r>
            <a:endParaRPr lang="it-IT" dirty="0"/>
          </a:p>
        </p:txBody>
      </p:sp>
      <p:sp>
        <p:nvSpPr>
          <p:cNvPr id="3" name="Segnaposto contenuto 2"/>
          <p:cNvSpPr>
            <a:spLocks noGrp="1"/>
          </p:cNvSpPr>
          <p:nvPr>
            <p:ph idx="1"/>
          </p:nvPr>
        </p:nvSpPr>
        <p:spPr/>
        <p:txBody>
          <a:bodyPr/>
          <a:lstStyle/>
          <a:p>
            <a:r>
              <a:rPr lang="it-IT" dirty="0" smtClean="0"/>
              <a:t>Emergono grandi difficoltà nell’insegnamento apprendimento della matematica</a:t>
            </a:r>
          </a:p>
          <a:p>
            <a:r>
              <a:rPr lang="it-IT" dirty="0" smtClean="0"/>
              <a:t>Le difficoltà di pendono dalla natura astratta degli oggetti, processi e strategie della matematica </a:t>
            </a:r>
          </a:p>
          <a:p>
            <a:r>
              <a:rPr lang="it-IT" dirty="0" smtClean="0"/>
              <a:t>L’informatica  ha permesso di realizzare dispositivi digitali che consentono agli studenti di fare e un’esperienza </a:t>
            </a:r>
            <a:r>
              <a:rPr lang="it-IT" dirty="0" err="1" smtClean="0"/>
              <a:t>immersiva</a:t>
            </a:r>
            <a:r>
              <a:rPr lang="it-IT" dirty="0" smtClean="0"/>
              <a:t> di oggetti, processi  e strategie della matematica</a:t>
            </a:r>
          </a:p>
          <a:p>
            <a:endParaRPr lang="it-IT" dirty="0"/>
          </a:p>
          <a:p>
            <a:endParaRPr lang="it-IT" dirty="0"/>
          </a:p>
        </p:txBody>
      </p:sp>
    </p:spTree>
    <p:extLst>
      <p:ext uri="{BB962C8B-B14F-4D97-AF65-F5344CB8AC3E}">
        <p14:creationId xmlns:p14="http://schemas.microsoft.com/office/powerpoint/2010/main" val="12535377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Tre aree critiche dell’apprendimento matematica </a:t>
            </a:r>
            <a:endParaRPr lang="it-IT" dirty="0"/>
          </a:p>
        </p:txBody>
      </p:sp>
      <p:sp>
        <p:nvSpPr>
          <p:cNvPr id="3" name="Segnaposto contenuto 2"/>
          <p:cNvSpPr>
            <a:spLocks noGrp="1"/>
          </p:cNvSpPr>
          <p:nvPr>
            <p:ph idx="1"/>
          </p:nvPr>
        </p:nvSpPr>
        <p:spPr/>
        <p:txBody>
          <a:bodyPr>
            <a:normAutofit fontScale="62500" lnSpcReduction="20000"/>
          </a:bodyPr>
          <a:lstStyle/>
          <a:p>
            <a:r>
              <a:rPr lang="it-IT" sz="3200" dirty="0" smtClean="0"/>
              <a:t>Calcolo mentale  </a:t>
            </a:r>
          </a:p>
          <a:p>
            <a:r>
              <a:rPr lang="it-IT" sz="3200" dirty="0" err="1" smtClean="0"/>
              <a:t>Problem</a:t>
            </a:r>
            <a:r>
              <a:rPr lang="it-IT" sz="3200" dirty="0" smtClean="0"/>
              <a:t> </a:t>
            </a:r>
            <a:r>
              <a:rPr lang="it-IT" sz="3200" dirty="0" err="1" smtClean="0"/>
              <a:t>solving</a:t>
            </a:r>
            <a:r>
              <a:rPr lang="it-IT" sz="3200" dirty="0" smtClean="0"/>
              <a:t> aritmetico</a:t>
            </a:r>
            <a:endParaRPr lang="it-IT" sz="3200" b="1" dirty="0" smtClean="0"/>
          </a:p>
          <a:p>
            <a:r>
              <a:rPr lang="it-IT" sz="3200" dirty="0" smtClean="0"/>
              <a:t>Approccio all’algebra</a:t>
            </a:r>
          </a:p>
          <a:p>
            <a:pPr marL="0" indent="0">
              <a:buNone/>
            </a:pPr>
            <a:endParaRPr lang="it-IT" sz="3200" dirty="0" smtClean="0"/>
          </a:p>
          <a:p>
            <a:pPr marL="0" indent="0">
              <a:buNone/>
            </a:pPr>
            <a:r>
              <a:rPr lang="it-IT" sz="3200" b="1" dirty="0" err="1" smtClean="0"/>
              <a:t>GimmeFive</a:t>
            </a:r>
            <a:r>
              <a:rPr lang="it-IT" sz="3200" b="1" dirty="0" smtClean="0"/>
              <a:t>		Ari-Lab 2			</a:t>
            </a:r>
            <a:r>
              <a:rPr lang="it-IT" sz="3200" b="1" dirty="0" err="1" smtClean="0"/>
              <a:t>AlNuSet</a:t>
            </a:r>
            <a:endParaRPr lang="it-IT" sz="3200" b="1" dirty="0" smtClean="0"/>
          </a:p>
          <a:p>
            <a:pPr marL="0" indent="0">
              <a:buNone/>
            </a:pPr>
            <a:endParaRPr lang="it-IT" sz="3200" b="1" dirty="0" smtClean="0"/>
          </a:p>
          <a:p>
            <a:pPr marL="0" indent="0">
              <a:buNone/>
            </a:pPr>
            <a:r>
              <a:rPr lang="it-IT" sz="3200" b="1" dirty="0">
                <a:hlinkClick r:id="rId2"/>
              </a:rPr>
              <a:t>http://</a:t>
            </a:r>
            <a:r>
              <a:rPr lang="it-IT" sz="3200" b="1" dirty="0" smtClean="0">
                <a:hlinkClick r:id="rId2"/>
              </a:rPr>
              <a:t>www.alnuset.com/it/gimmefive</a:t>
            </a:r>
            <a:endParaRPr lang="it-IT" sz="3200" b="1" dirty="0" smtClean="0"/>
          </a:p>
          <a:p>
            <a:pPr marL="0" indent="0">
              <a:buNone/>
            </a:pPr>
            <a:r>
              <a:rPr lang="it-IT" sz="3200" b="1" dirty="0" smtClean="0">
                <a:hlinkClick r:id="rId3"/>
              </a:rPr>
              <a:t>http://www.itd.cnr.it/arilab</a:t>
            </a:r>
            <a:endParaRPr lang="it-IT" sz="3200" b="1" dirty="0" smtClean="0"/>
          </a:p>
          <a:p>
            <a:pPr marL="0" indent="0">
              <a:buNone/>
            </a:pPr>
            <a:r>
              <a:rPr lang="it-IT" sz="3200" b="1" dirty="0" smtClean="0">
                <a:hlinkClick r:id="rId4"/>
              </a:rPr>
              <a:t>http://www.alnuset.com</a:t>
            </a:r>
            <a:endParaRPr lang="it-IT" sz="3200" b="1" dirty="0" smtClean="0"/>
          </a:p>
          <a:p>
            <a:pPr marL="0" indent="0">
              <a:buNone/>
            </a:pPr>
            <a:r>
              <a:rPr lang="it-IT" sz="3200" b="1" dirty="0" smtClean="0"/>
              <a:t>		</a:t>
            </a:r>
            <a:endParaRPr lang="it-IT" b="1" dirty="0"/>
          </a:p>
          <a:p>
            <a:endParaRPr lang="it-IT" b="1" dirty="0" smtClean="0"/>
          </a:p>
          <a:p>
            <a:endParaRPr lang="it-IT" dirty="0"/>
          </a:p>
        </p:txBody>
      </p:sp>
    </p:spTree>
    <p:extLst>
      <p:ext uri="{BB962C8B-B14F-4D97-AF65-F5344CB8AC3E}">
        <p14:creationId xmlns:p14="http://schemas.microsoft.com/office/powerpoint/2010/main" val="1888155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b="1" dirty="0"/>
              <a:t>A</a:t>
            </a:r>
            <a:r>
              <a:rPr lang="it-IT" b="1" dirty="0" smtClean="0"/>
              <a:t>pplicazione </a:t>
            </a:r>
            <a:r>
              <a:rPr lang="it-IT" b="1" dirty="0"/>
              <a:t>del modello </a:t>
            </a:r>
            <a:r>
              <a:rPr lang="it-IT" b="1" dirty="0" smtClean="0"/>
              <a:t>nello sviluppo di competenze nel calcolo mentale</a:t>
            </a:r>
            <a:endParaRPr lang="it-IT" dirty="0"/>
          </a:p>
        </p:txBody>
      </p:sp>
      <p:sp>
        <p:nvSpPr>
          <p:cNvPr id="3" name="Segnaposto contenuto 2"/>
          <p:cNvSpPr>
            <a:spLocks noGrp="1"/>
          </p:cNvSpPr>
          <p:nvPr>
            <p:ph idx="1"/>
          </p:nvPr>
        </p:nvSpPr>
        <p:spPr/>
        <p:txBody>
          <a:bodyPr>
            <a:normAutofit/>
          </a:bodyPr>
          <a:lstStyle/>
          <a:p>
            <a:r>
              <a:rPr lang="it-IT" sz="2800" dirty="0"/>
              <a:t>C</a:t>
            </a:r>
            <a:r>
              <a:rPr lang="it-IT" sz="2800" dirty="0" smtClean="0"/>
              <a:t>alcolo </a:t>
            </a:r>
            <a:r>
              <a:rPr lang="it-IT" sz="2800" dirty="0"/>
              <a:t>profondamente diverso dal calcolo scritto </a:t>
            </a:r>
            <a:endParaRPr lang="it-IT" sz="2800" dirty="0" smtClean="0"/>
          </a:p>
          <a:p>
            <a:r>
              <a:rPr lang="it-IT" sz="2800" dirty="0"/>
              <a:t>C</a:t>
            </a:r>
            <a:r>
              <a:rPr lang="it-IT" sz="2800" dirty="0" smtClean="0"/>
              <a:t>omporta </a:t>
            </a:r>
            <a:r>
              <a:rPr lang="it-IT" sz="2800" dirty="0"/>
              <a:t>la messa in atto di strategie </a:t>
            </a:r>
            <a:r>
              <a:rPr lang="it-IT" sz="2800" dirty="0" smtClean="0"/>
              <a:t>di </a:t>
            </a:r>
            <a:r>
              <a:rPr lang="it-IT" sz="2800" dirty="0"/>
              <a:t>decomposizione e ricomposizione dei numeri invece di </a:t>
            </a:r>
            <a:r>
              <a:rPr lang="it-IT" sz="2800" dirty="0" smtClean="0"/>
              <a:t>procedure algoritmiche </a:t>
            </a:r>
            <a:r>
              <a:rPr lang="it-IT" sz="2800" dirty="0"/>
              <a:t>meccaniche e ripetitive </a:t>
            </a:r>
            <a:endParaRPr lang="it-IT" sz="2800" dirty="0" smtClean="0"/>
          </a:p>
          <a:p>
            <a:r>
              <a:rPr lang="it-IT" sz="2800" dirty="0" smtClean="0"/>
              <a:t>Difficile insegnare il calcolo mentale agli studenti </a:t>
            </a:r>
            <a:endParaRPr lang="it-IT" sz="2800" dirty="0"/>
          </a:p>
        </p:txBody>
      </p:sp>
    </p:spTree>
    <p:extLst>
      <p:ext uri="{BB962C8B-B14F-4D97-AF65-F5344CB8AC3E}">
        <p14:creationId xmlns:p14="http://schemas.microsoft.com/office/powerpoint/2010/main" val="1843105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err="1" smtClean="0"/>
              <a:t>Problem</a:t>
            </a:r>
            <a:r>
              <a:rPr lang="it-IT" dirty="0" smtClean="0"/>
              <a:t> </a:t>
            </a:r>
            <a:r>
              <a:rPr lang="it-IT" dirty="0" err="1" smtClean="0"/>
              <a:t>solving</a:t>
            </a:r>
            <a:r>
              <a:rPr lang="it-IT" dirty="0" smtClean="0"/>
              <a:t> aritmetico</a:t>
            </a:r>
            <a:endParaRPr lang="it-IT" dirty="0"/>
          </a:p>
        </p:txBody>
      </p:sp>
      <p:sp>
        <p:nvSpPr>
          <p:cNvPr id="3" name="Segnaposto contenuto 2"/>
          <p:cNvSpPr>
            <a:spLocks noGrp="1"/>
          </p:cNvSpPr>
          <p:nvPr>
            <p:ph idx="1"/>
          </p:nvPr>
        </p:nvSpPr>
        <p:spPr/>
        <p:txBody>
          <a:bodyPr>
            <a:normAutofit/>
          </a:bodyPr>
          <a:lstStyle/>
          <a:p>
            <a:r>
              <a:rPr lang="it-IT" sz="3200" dirty="0" smtClean="0"/>
              <a:t>Gravi difficoltà ad attribuire un senso alle operazioni +, x, -, : in relazione al problema da risolvere</a:t>
            </a:r>
          </a:p>
          <a:p>
            <a:endParaRPr lang="it-IT" sz="3200" dirty="0" smtClean="0"/>
          </a:p>
          <a:p>
            <a:r>
              <a:rPr lang="it-IT" sz="3200" dirty="0" smtClean="0"/>
              <a:t>Gravi difficoltà ad elaborare una strategie risolutiva per il problema da risolvere</a:t>
            </a:r>
            <a:endParaRPr lang="it-IT" sz="3200" dirty="0"/>
          </a:p>
        </p:txBody>
      </p:sp>
    </p:spTree>
    <p:extLst>
      <p:ext uri="{BB962C8B-B14F-4D97-AF65-F5344CB8AC3E}">
        <p14:creationId xmlns:p14="http://schemas.microsoft.com/office/powerpoint/2010/main" val="13796931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Pensiero</a:t>
            </a:r>
            <a:endParaRPr lang="it-IT" dirty="0"/>
          </a:p>
        </p:txBody>
      </p:sp>
      <p:sp>
        <p:nvSpPr>
          <p:cNvPr id="3" name="Segnaposto contenuto 2"/>
          <p:cNvSpPr>
            <a:spLocks noGrp="1"/>
          </p:cNvSpPr>
          <p:nvPr>
            <p:ph idx="1"/>
          </p:nvPr>
        </p:nvSpPr>
        <p:spPr/>
        <p:txBody>
          <a:bodyPr>
            <a:normAutofit fontScale="92500"/>
          </a:bodyPr>
          <a:lstStyle/>
          <a:p>
            <a:r>
              <a:rPr lang="it-IT" sz="2800" dirty="0"/>
              <a:t>P</a:t>
            </a:r>
            <a:r>
              <a:rPr lang="it-IT" sz="2800" dirty="0" smtClean="0"/>
              <a:t>er </a:t>
            </a:r>
            <a:r>
              <a:rPr lang="it-IT" sz="2800" dirty="0"/>
              <a:t>migliorare la </a:t>
            </a:r>
            <a:r>
              <a:rPr lang="it-IT" sz="2800" dirty="0" smtClean="0"/>
              <a:t>comprensione </a:t>
            </a:r>
            <a:r>
              <a:rPr lang="it-IT" sz="2800" dirty="0"/>
              <a:t>del proprio ambiente ed esercitare il controllo sopra di </a:t>
            </a:r>
            <a:r>
              <a:rPr lang="it-IT" sz="2800" dirty="0" smtClean="0"/>
              <a:t>esso gli umani usano varie forme di pensiero e tra queste:</a:t>
            </a:r>
            <a:r>
              <a:rPr lang="it-IT" dirty="0" smtClean="0"/>
              <a:t> </a:t>
            </a:r>
          </a:p>
          <a:p>
            <a:pPr lvl="1"/>
            <a:r>
              <a:rPr lang="it-IT" sz="2400" dirty="0" smtClean="0"/>
              <a:t>Il pensiero matematico</a:t>
            </a:r>
          </a:p>
          <a:p>
            <a:pPr lvl="1"/>
            <a:r>
              <a:rPr lang="it-IT" sz="2400" dirty="0" smtClean="0"/>
              <a:t>Il pensiero computazionale  </a:t>
            </a:r>
            <a:endParaRPr lang="it-IT" sz="2400" dirty="0"/>
          </a:p>
          <a:p>
            <a:r>
              <a:rPr lang="it-IT" sz="2800" dirty="0" smtClean="0"/>
              <a:t>Sono diversamente orientati. Il pensiero matematico assume come agente l’uomo, il pensiero computazionale la macchina </a:t>
            </a:r>
          </a:p>
        </p:txBody>
      </p:sp>
    </p:spTree>
    <p:extLst>
      <p:ext uri="{BB962C8B-B14F-4D97-AF65-F5344CB8AC3E}">
        <p14:creationId xmlns:p14="http://schemas.microsoft.com/office/powerpoint/2010/main" val="1265130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Approccio all’algebra</a:t>
            </a:r>
            <a:endParaRPr lang="it-IT" dirty="0"/>
          </a:p>
        </p:txBody>
      </p:sp>
      <p:sp>
        <p:nvSpPr>
          <p:cNvPr id="3" name="Segnaposto contenuto 2"/>
          <p:cNvSpPr>
            <a:spLocks noGrp="1"/>
          </p:cNvSpPr>
          <p:nvPr>
            <p:ph idx="1"/>
          </p:nvPr>
        </p:nvSpPr>
        <p:spPr/>
        <p:txBody>
          <a:bodyPr>
            <a:normAutofit/>
          </a:bodyPr>
          <a:lstStyle/>
          <a:p>
            <a:r>
              <a:rPr lang="it-IT" sz="2800" dirty="0" smtClean="0"/>
              <a:t>Difficoltà a concettualizzare gli oggetti dell’algebra (cosa è una variabile, un parametro, un’equazione, un’espressione algebrica, una funzione)</a:t>
            </a:r>
          </a:p>
          <a:p>
            <a:endParaRPr lang="it-IT" sz="2800" dirty="0" smtClean="0"/>
          </a:p>
          <a:p>
            <a:r>
              <a:rPr lang="it-IT" sz="2800" dirty="0" smtClean="0"/>
              <a:t>Difficoltà a sviluppare i processi e le strategie che sono specifiche dell’algebra </a:t>
            </a:r>
            <a:endParaRPr lang="it-IT" sz="2800" dirty="0"/>
          </a:p>
        </p:txBody>
      </p:sp>
    </p:spTree>
    <p:extLst>
      <p:ext uri="{BB962C8B-B14F-4D97-AF65-F5344CB8AC3E}">
        <p14:creationId xmlns:p14="http://schemas.microsoft.com/office/powerpoint/2010/main" val="15238044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034283" y="624110"/>
            <a:ext cx="10078948" cy="1280890"/>
          </a:xfrm>
        </p:spPr>
        <p:txBody>
          <a:bodyPr>
            <a:normAutofit/>
          </a:bodyPr>
          <a:lstStyle/>
          <a:p>
            <a:pPr algn="ctr"/>
            <a:r>
              <a:rPr lang="it-IT" sz="3200" dirty="0" smtClean="0"/>
              <a:t>Pensiero Matematico e Pensiero Computazionale: cosa li lega e cosa li differenzia</a:t>
            </a:r>
            <a:endParaRPr lang="it-IT" sz="3200" dirty="0"/>
          </a:p>
        </p:txBody>
      </p:sp>
      <p:sp>
        <p:nvSpPr>
          <p:cNvPr id="3" name="Segnaposto contenuto 2"/>
          <p:cNvSpPr>
            <a:spLocks noGrp="1"/>
          </p:cNvSpPr>
          <p:nvPr>
            <p:ph idx="1"/>
          </p:nvPr>
        </p:nvSpPr>
        <p:spPr/>
        <p:txBody>
          <a:bodyPr>
            <a:normAutofit/>
          </a:bodyPr>
          <a:lstStyle/>
          <a:p>
            <a:pPr marL="0" indent="0" algn="ctr">
              <a:buNone/>
            </a:pPr>
            <a:r>
              <a:rPr lang="it-IT" sz="3200" dirty="0" smtClean="0"/>
              <a:t>Entrambi agiscono su elementi tratti dall’ambiente mediante operazioni </a:t>
            </a:r>
          </a:p>
          <a:p>
            <a:pPr marL="0" indent="0" algn="ctr">
              <a:buNone/>
            </a:pPr>
            <a:endParaRPr lang="it-IT" sz="3200" dirty="0"/>
          </a:p>
          <a:p>
            <a:pPr marL="0" indent="0" algn="ctr">
              <a:buNone/>
            </a:pPr>
            <a:r>
              <a:rPr lang="it-IT" sz="3200" dirty="0" smtClean="0"/>
              <a:t>Entrambi i pensieri sono caratterizzati da processi</a:t>
            </a:r>
          </a:p>
        </p:txBody>
      </p:sp>
    </p:spTree>
    <p:extLst>
      <p:ext uri="{BB962C8B-B14F-4D97-AF65-F5344CB8AC3E}">
        <p14:creationId xmlns:p14="http://schemas.microsoft.com/office/powerpoint/2010/main" val="926111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Operazioni del pensiero matematico </a:t>
            </a:r>
            <a:endParaRPr lang="it-IT" dirty="0"/>
          </a:p>
        </p:txBody>
      </p:sp>
      <p:sp>
        <p:nvSpPr>
          <p:cNvPr id="3" name="Segnaposto contenuto 2"/>
          <p:cNvSpPr>
            <a:spLocks noGrp="1"/>
          </p:cNvSpPr>
          <p:nvPr>
            <p:ph idx="1"/>
          </p:nvPr>
        </p:nvSpPr>
        <p:spPr/>
        <p:txBody>
          <a:bodyPr>
            <a:normAutofit lnSpcReduction="10000"/>
          </a:bodyPr>
          <a:lstStyle/>
          <a:p>
            <a:r>
              <a:rPr lang="it-IT" sz="2800" dirty="0"/>
              <a:t>E</a:t>
            </a:r>
            <a:r>
              <a:rPr lang="it-IT" sz="2800" dirty="0" smtClean="0"/>
              <a:t>numerare </a:t>
            </a:r>
            <a:r>
              <a:rPr lang="it-IT" sz="2800" dirty="0"/>
              <a:t>gli elementi, sia in senso cardinale che ordinale</a:t>
            </a:r>
            <a:r>
              <a:rPr lang="it-IT" sz="2800" dirty="0" smtClean="0"/>
              <a:t>.</a:t>
            </a:r>
          </a:p>
          <a:p>
            <a:r>
              <a:rPr lang="it-IT" sz="2800" dirty="0"/>
              <a:t>Ripetere, Iterare </a:t>
            </a:r>
            <a:r>
              <a:rPr lang="it-IT" sz="2800" dirty="0" smtClean="0"/>
              <a:t>gli elementi.</a:t>
            </a:r>
            <a:r>
              <a:rPr lang="it-IT" dirty="0" smtClean="0"/>
              <a:t> </a:t>
            </a:r>
            <a:endParaRPr lang="it-IT" dirty="0"/>
          </a:p>
          <a:p>
            <a:r>
              <a:rPr lang="it-IT" sz="2800" dirty="0" smtClean="0"/>
              <a:t>Mettere in relazione gli elementi in modi diversi: gli elementi possono essere ordinati, messi in corrispondenza, o formare classi di equivalenza.</a:t>
            </a:r>
          </a:p>
          <a:p>
            <a:r>
              <a:rPr lang="it-IT" sz="2800" dirty="0" smtClean="0"/>
              <a:t>Trasformare gli elementi dallo stato corrente ad un altro stato </a:t>
            </a:r>
            <a:endParaRPr lang="it-IT" sz="2800" dirty="0"/>
          </a:p>
        </p:txBody>
      </p:sp>
    </p:spTree>
    <p:extLst>
      <p:ext uri="{BB962C8B-B14F-4D97-AF65-F5344CB8AC3E}">
        <p14:creationId xmlns:p14="http://schemas.microsoft.com/office/powerpoint/2010/main" val="717033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Processi del pensiero matematico</a:t>
            </a:r>
            <a:endParaRPr lang="it-IT" dirty="0"/>
          </a:p>
        </p:txBody>
      </p:sp>
      <p:sp>
        <p:nvSpPr>
          <p:cNvPr id="3" name="Segnaposto contenuto 2"/>
          <p:cNvSpPr>
            <a:spLocks noGrp="1"/>
          </p:cNvSpPr>
          <p:nvPr>
            <p:ph idx="1"/>
          </p:nvPr>
        </p:nvSpPr>
        <p:spPr>
          <a:xfrm>
            <a:off x="2223994" y="2296312"/>
            <a:ext cx="8915400" cy="4872841"/>
          </a:xfrm>
        </p:spPr>
        <p:txBody>
          <a:bodyPr>
            <a:normAutofit/>
          </a:bodyPr>
          <a:lstStyle/>
          <a:p>
            <a:r>
              <a:rPr lang="it-IT" sz="3000" dirty="0"/>
              <a:t>Specializzare: E’ l’attività che si compie  quando si cerca di comprendere il significato di una situazione attraverso specifici </a:t>
            </a:r>
            <a:r>
              <a:rPr lang="it-IT" sz="3000" dirty="0" smtClean="0"/>
              <a:t>esempi. La specializzazione comporta forme di astrazione</a:t>
            </a:r>
            <a:endParaRPr lang="it-IT" sz="3000" dirty="0"/>
          </a:p>
          <a:p>
            <a:r>
              <a:rPr lang="it-IT" sz="2800" dirty="0"/>
              <a:t>Congetturare: quando si sono esaminati un certo numero di esempi, occorre realizzare una congettura sulle loro relazioni, cioè occorre attribuire un senso ai pattern (regolarità) che sono stati riconosciuti  in queste relazioni</a:t>
            </a:r>
            <a:r>
              <a:rPr lang="it-IT" sz="2800" dirty="0" smtClean="0"/>
              <a:t>.</a:t>
            </a:r>
          </a:p>
          <a:p>
            <a:endParaRPr lang="it-IT" dirty="0"/>
          </a:p>
          <a:p>
            <a:endParaRPr lang="it-IT" dirty="0"/>
          </a:p>
        </p:txBody>
      </p:sp>
    </p:spTree>
    <p:extLst>
      <p:ext uri="{BB962C8B-B14F-4D97-AF65-F5344CB8AC3E}">
        <p14:creationId xmlns:p14="http://schemas.microsoft.com/office/powerpoint/2010/main" val="1974563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Processi del pensiero matematico</a:t>
            </a:r>
          </a:p>
        </p:txBody>
      </p:sp>
      <p:sp>
        <p:nvSpPr>
          <p:cNvPr id="3" name="Segnaposto contenuto 2"/>
          <p:cNvSpPr>
            <a:spLocks noGrp="1"/>
          </p:cNvSpPr>
          <p:nvPr>
            <p:ph idx="1"/>
          </p:nvPr>
        </p:nvSpPr>
        <p:spPr/>
        <p:txBody>
          <a:bodyPr>
            <a:normAutofit/>
          </a:bodyPr>
          <a:lstStyle/>
          <a:p>
            <a:r>
              <a:rPr lang="it-IT" sz="2800" dirty="0"/>
              <a:t>Generalizzare: Il riconoscimento di un pattern (regolarità) porta a una generalizzazione che è un modo per creare ordine e significato  su una quantità di dati ciascuno dei quali presenta un suo specifico </a:t>
            </a:r>
            <a:r>
              <a:rPr lang="it-IT" sz="2800" dirty="0" smtClean="0"/>
              <a:t>senso. </a:t>
            </a:r>
            <a:r>
              <a:rPr lang="it-IT" sz="2800" dirty="0"/>
              <a:t>Il nostro comportamento nelle situazioni dipende dalle generalizzazioni che riusciamo a compiere delle regolarità che </a:t>
            </a:r>
            <a:r>
              <a:rPr lang="it-IT" sz="2800" dirty="0" smtClean="0"/>
              <a:t>osserviamo. </a:t>
            </a:r>
            <a:endParaRPr lang="it-IT" sz="2800" dirty="0"/>
          </a:p>
          <a:p>
            <a:endParaRPr lang="it-IT" dirty="0"/>
          </a:p>
        </p:txBody>
      </p:sp>
    </p:spTree>
    <p:extLst>
      <p:ext uri="{BB962C8B-B14F-4D97-AF65-F5344CB8AC3E}">
        <p14:creationId xmlns:p14="http://schemas.microsoft.com/office/powerpoint/2010/main" val="295028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lnSpcReduction="10000"/>
          </a:bodyPr>
          <a:lstStyle/>
          <a:p>
            <a:r>
              <a:rPr lang="it-IT" sz="2800" dirty="0"/>
              <a:t>Convincere: Una generalizzazione per diventare robusta deve convincere. Il processo del convincere è lo strumento attraverso il quale una generalizzazione da personale diventa pubblica .Si può arrivare a convincere in modo induttivo, specializzazione -</a:t>
            </a:r>
            <a:r>
              <a:rPr lang="it-IT" sz="2800" dirty="0">
                <a:sym typeface="Wingdings" charset="2"/>
              </a:rPr>
              <a:t></a:t>
            </a:r>
            <a:r>
              <a:rPr lang="it-IT" sz="2800" dirty="0"/>
              <a:t> congettura</a:t>
            </a:r>
            <a:r>
              <a:rPr lang="it-IT" sz="2800" dirty="0">
                <a:sym typeface="Wingdings" charset="2"/>
              </a:rPr>
              <a:t></a:t>
            </a:r>
            <a:r>
              <a:rPr lang="it-IT" sz="2800" dirty="0"/>
              <a:t> generalizzazione, o in modo deduttivo generalizzazione</a:t>
            </a:r>
            <a:r>
              <a:rPr lang="it-IT" sz="2800" dirty="0">
                <a:sym typeface="Wingdings" charset="2"/>
              </a:rPr>
              <a:t></a:t>
            </a:r>
            <a:r>
              <a:rPr lang="it-IT" sz="2800" dirty="0"/>
              <a:t> congettura </a:t>
            </a:r>
            <a:r>
              <a:rPr lang="it-IT" sz="2800" dirty="0">
                <a:sym typeface="Wingdings" charset="2"/>
              </a:rPr>
              <a:t></a:t>
            </a:r>
            <a:r>
              <a:rPr lang="it-IT" sz="2800" dirty="0"/>
              <a:t> specializzazione. La dimostrazione è un forma particolare matematica di convincere, basata su un insieme di assiomi </a:t>
            </a:r>
          </a:p>
          <a:p>
            <a:endParaRPr lang="it-IT" dirty="0"/>
          </a:p>
        </p:txBody>
      </p:sp>
    </p:spTree>
    <p:extLst>
      <p:ext uri="{BB962C8B-B14F-4D97-AF65-F5344CB8AC3E}">
        <p14:creationId xmlns:p14="http://schemas.microsoft.com/office/powerpoint/2010/main" val="3747133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Processi del pensiero computazionale</a:t>
            </a:r>
            <a:endParaRPr lang="it-IT" dirty="0"/>
          </a:p>
        </p:txBody>
      </p:sp>
      <p:sp>
        <p:nvSpPr>
          <p:cNvPr id="3" name="Segnaposto contenuto 2"/>
          <p:cNvSpPr>
            <a:spLocks noGrp="1"/>
          </p:cNvSpPr>
          <p:nvPr>
            <p:ph idx="1"/>
          </p:nvPr>
        </p:nvSpPr>
        <p:spPr>
          <a:xfrm>
            <a:off x="1805049" y="2133600"/>
            <a:ext cx="9699563" cy="3777622"/>
          </a:xfrm>
        </p:spPr>
        <p:txBody>
          <a:bodyPr>
            <a:normAutofit fontScale="92500" lnSpcReduction="20000"/>
          </a:bodyPr>
          <a:lstStyle/>
          <a:p>
            <a:pPr lvl="0"/>
            <a:r>
              <a:rPr lang="it-IT" b="1" dirty="0"/>
              <a:t>Astrazione</a:t>
            </a:r>
            <a:r>
              <a:rPr lang="it-IT" dirty="0"/>
              <a:t> - L'astrazione è un modo di concettualizzare problemi e/o per poterli gestire. Si tratta di rimuovere i dettagli - complessità inutili. L'abilità è nella scelta del dettaglio da ignorare in modo che il problema diventi più facile senza, però, perdere qualcosa di importante. È usato come un modo per semplificare la creazione di algoritmi complessi, così come di interi sistemi. Un aspetto fondamentale del processo di astrazione è la scelta di una buona rappresentazione di un sistema. Rappresentazioni diverse semplificano la realizzazione di cose diverse. </a:t>
            </a:r>
          </a:p>
          <a:p>
            <a:pPr lvl="0"/>
            <a:r>
              <a:rPr lang="it-IT" b="1" dirty="0"/>
              <a:t>Scomposizione</a:t>
            </a:r>
            <a:r>
              <a:rPr lang="it-IT" dirty="0"/>
              <a:t> – La scomposizione è un modo di pensare a problemi, algoritmi, manufatti, processi e sistemi in termini di parti. Le parti possono essere comprese, risolte, sviluppate e valutate separatamente. Questo rende problemi complessi più facili da risolvere e grandi sistemi più facili da progettare. </a:t>
            </a:r>
          </a:p>
          <a:p>
            <a:pPr lvl="0"/>
            <a:r>
              <a:rPr lang="it-IT" b="1" dirty="0"/>
              <a:t>Generalizzazione</a:t>
            </a:r>
            <a:r>
              <a:rPr lang="it-IT" dirty="0"/>
              <a:t> – La generalizzazione è un modo di risolvere problemi nuovi riutilizzando problemi che abbiamo risolto precedentemente. Possiamo prendere un algoritmo che risolve alcuni problemi specifici e adattarlo in modo che risolva una classe di problemi simili. Poi, ogni volta che dobbiamo risolvere un nuovo problema di questo tipo possiamo applicare questa soluzione generale. </a:t>
            </a:r>
          </a:p>
          <a:p>
            <a:endParaRPr lang="it-IT" dirty="0"/>
          </a:p>
        </p:txBody>
      </p:sp>
    </p:spTree>
    <p:extLst>
      <p:ext uri="{BB962C8B-B14F-4D97-AF65-F5344CB8AC3E}">
        <p14:creationId xmlns:p14="http://schemas.microsoft.com/office/powerpoint/2010/main" val="15396138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Processi del pensiero computazionale</a:t>
            </a:r>
            <a:endParaRPr lang="it-IT" dirty="0"/>
          </a:p>
        </p:txBody>
      </p:sp>
      <p:sp>
        <p:nvSpPr>
          <p:cNvPr id="3" name="Segnaposto contenuto 2"/>
          <p:cNvSpPr>
            <a:spLocks noGrp="1"/>
          </p:cNvSpPr>
          <p:nvPr>
            <p:ph idx="1"/>
          </p:nvPr>
        </p:nvSpPr>
        <p:spPr/>
        <p:txBody>
          <a:bodyPr/>
          <a:lstStyle/>
          <a:p>
            <a:pPr lvl="0"/>
            <a:r>
              <a:rPr lang="it-IT" b="1" dirty="0"/>
              <a:t>Algoritmo</a:t>
            </a:r>
            <a:r>
              <a:rPr lang="it-IT" dirty="0"/>
              <a:t> – il pensiero algoritmico è un modo di arrivare a una soluzione attraverso una chiara definizione dei passi coinvolti - nulla succede per magia. Un algoritmo consiste di una serie di istruzioni o regole che, se seguite con precisione (da una persona o da un computer), conduce alla risposta del problema specifico e di quelli simili. </a:t>
            </a:r>
          </a:p>
          <a:p>
            <a:pPr lvl="0"/>
            <a:r>
              <a:rPr lang="it-IT" b="1" dirty="0"/>
              <a:t>Valutazione</a:t>
            </a:r>
            <a:r>
              <a:rPr lang="it-IT" dirty="0"/>
              <a:t> - La valutazione è il processo di garantire che una soluzione algoritmica sia buona: adatta allo scopo. Diverse proprietà degli algoritmi devono essere valutate. In particolare se sono corretti, abbastanza veloci (tempi di esecuzione accettabili), economici nell'uso delle risorse, facili per le persone da utilizzare. Spesso bisogna fare dei compromessi poiché raramente vi è un'unica soluzione ideale per tutte le situazioni. </a:t>
            </a:r>
          </a:p>
          <a:p>
            <a:endParaRPr lang="it-IT" dirty="0"/>
          </a:p>
        </p:txBody>
      </p:sp>
    </p:spTree>
    <p:extLst>
      <p:ext uri="{BB962C8B-B14F-4D97-AF65-F5344CB8AC3E}">
        <p14:creationId xmlns:p14="http://schemas.microsoft.com/office/powerpoint/2010/main" val="164350891"/>
      </p:ext>
    </p:extLst>
  </p:cSld>
  <p:clrMapOvr>
    <a:masterClrMapping/>
  </p:clrMapOvr>
  <p:timing>
    <p:tnLst>
      <p:par>
        <p:cTn id="1" dur="indefinite" restart="never" nodeType="tmRoot"/>
      </p:par>
    </p:tnLst>
  </p:timing>
</p:sld>
</file>

<file path=ppt/theme/theme1.xml><?xml version="1.0" encoding="utf-8"?>
<a:theme xmlns:a="http://schemas.openxmlformats.org/drawingml/2006/main" name="Fil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Filo</Template>
  <TotalTime>1372</TotalTime>
  <Words>1207</Words>
  <Application>Microsoft Macintosh PowerPoint</Application>
  <PresentationFormat>Widescreen</PresentationFormat>
  <Paragraphs>80</Paragraphs>
  <Slides>20</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20</vt:i4>
      </vt:variant>
    </vt:vector>
  </HeadingPairs>
  <TitlesOfParts>
    <vt:vector size="25" baseType="lpstr">
      <vt:lpstr>Arial</vt:lpstr>
      <vt:lpstr>Century Gothic</vt:lpstr>
      <vt:lpstr>Wingdings</vt:lpstr>
      <vt:lpstr>Wingdings 3</vt:lpstr>
      <vt:lpstr>Filo</vt:lpstr>
      <vt:lpstr>Pensiero computazionale, tecnologie digitali e didattica della matematica</vt:lpstr>
      <vt:lpstr>Pensiero</vt:lpstr>
      <vt:lpstr>Pensiero Matematico e Pensiero Computazionale: cosa li lega e cosa li differenzia</vt:lpstr>
      <vt:lpstr>Operazioni del pensiero matematico </vt:lpstr>
      <vt:lpstr>Processi del pensiero matematico</vt:lpstr>
      <vt:lpstr>Processi del pensiero matematico</vt:lpstr>
      <vt:lpstr>Presentazione di PowerPoint</vt:lpstr>
      <vt:lpstr>Processi del pensiero computazionale</vt:lpstr>
      <vt:lpstr>Processi del pensiero computazionale</vt:lpstr>
      <vt:lpstr>Esempio</vt:lpstr>
      <vt:lpstr>Caratteristiche dei fenomeni geo-socio-economici </vt:lpstr>
      <vt:lpstr>Come studiare questi tipi di fenomeni?</vt:lpstr>
      <vt:lpstr>Presentazione di PowerPoint</vt:lpstr>
      <vt:lpstr>Quale didattica delle problematiche geo-economiche-sociali?</vt:lpstr>
      <vt:lpstr>Alcuni Riferimenti</vt:lpstr>
      <vt:lpstr>Rapporto tra informatica e didattica della matematica</vt:lpstr>
      <vt:lpstr>Tre aree critiche dell’apprendimento matematica </vt:lpstr>
      <vt:lpstr>Applicazione del modello nello sviluppo di competenze nel calcolo mentale</vt:lpstr>
      <vt:lpstr>Problem solving aritmetico</vt:lpstr>
      <vt:lpstr>Approccio all’algebra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Pensiero computazionale, tecnologie digitali e didattica della matematica</dc:title>
  <dc:creator>giampaolo chiappini</dc:creator>
  <cp:lastModifiedBy>giampaolo chiappini</cp:lastModifiedBy>
  <cp:revision>31</cp:revision>
  <dcterms:created xsi:type="dcterms:W3CDTF">2016-02-03T09:39:39Z</dcterms:created>
  <dcterms:modified xsi:type="dcterms:W3CDTF">2016-02-10T12:27:49Z</dcterms:modified>
</cp:coreProperties>
</file>